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58" r:id="rId3"/>
    <p:sldId id="259" r:id="rId4"/>
    <p:sldId id="267" r:id="rId5"/>
    <p:sldId id="268" r:id="rId6"/>
    <p:sldId id="269" r:id="rId7"/>
    <p:sldId id="270" r:id="rId8"/>
    <p:sldId id="271" r:id="rId9"/>
    <p:sldId id="260" r:id="rId10"/>
    <p:sldId id="272" r:id="rId11"/>
    <p:sldId id="274" r:id="rId12"/>
    <p:sldId id="261" r:id="rId13"/>
    <p:sldId id="275" r:id="rId14"/>
    <p:sldId id="277" r:id="rId15"/>
    <p:sldId id="278" r:id="rId16"/>
    <p:sldId id="279" r:id="rId17"/>
    <p:sldId id="276" r:id="rId18"/>
    <p:sldId id="284" r:id="rId19"/>
    <p:sldId id="283" r:id="rId20"/>
    <p:sldId id="282" r:id="rId21"/>
    <p:sldId id="285" r:id="rId22"/>
    <p:sldId id="286" r:id="rId23"/>
    <p:sldId id="280" r:id="rId24"/>
    <p:sldId id="281" r:id="rId25"/>
    <p:sldId id="263" r:id="rId26"/>
    <p:sldId id="287" r:id="rId27"/>
    <p:sldId id="291" r:id="rId28"/>
    <p:sldId id="293" r:id="rId29"/>
    <p:sldId id="290" r:id="rId30"/>
    <p:sldId id="289" r:id="rId31"/>
    <p:sldId id="292" r:id="rId32"/>
    <p:sldId id="265" r:id="rId33"/>
    <p:sldId id="266" r:id="rId34"/>
  </p:sldIdLst>
  <p:sldSz cx="2743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6586" autoAdjust="0"/>
  </p:normalViewPr>
  <p:slideViewPr>
    <p:cSldViewPr snapToGrid="0">
      <p:cViewPr varScale="1">
        <p:scale>
          <a:sx n="34" d="100"/>
          <a:sy n="34" d="100"/>
        </p:scale>
        <p:origin x="126" y="17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87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web.coeaccess.psu.edu\stb5114$\work\Bridwell%20Utility%20YearlyComparison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aeweb.coeaccess.psu.edu\stb5114$\work\Bridwell%20Utility%20YearlyComparison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web.coeaccess.psu.edu\stb5114$\work\Bridwell%20Utility%20YearlyComparison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web.coeaccess.psu.edu\stb5114$\work\Bridwell%20Utility%20YearlyComparison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web.coeaccess.psu.edu\stb5114$\work\Bridwell%20Utility%20YearlyComparison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web.coeaccess.psu.edu\stb5114$\work\Bridwell%20Utility%20YearlyComparison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web.coeaccess.psu.edu\stb5114$\work\Bridwell%20Utility%20YearlyComparison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web.coeaccess.psu.edu\stb5114$\work\Bridwell%20Utility%20YearlyComparison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Gas Price by Year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'CHP Analysis'!$C$4:$N$4</c:f>
              <c:strCache>
                <c:ptCount val="12"/>
                <c:pt idx="0">
                  <c:v>FY 03</c:v>
                </c:pt>
                <c:pt idx="1">
                  <c:v>FY 04</c:v>
                </c:pt>
                <c:pt idx="2">
                  <c:v>FY 05</c:v>
                </c:pt>
                <c:pt idx="3">
                  <c:v>FY 06</c:v>
                </c:pt>
                <c:pt idx="4">
                  <c:v>FY 07</c:v>
                </c:pt>
                <c:pt idx="5">
                  <c:v>FY 08</c:v>
                </c:pt>
                <c:pt idx="6">
                  <c:v>FY 09</c:v>
                </c:pt>
                <c:pt idx="7">
                  <c:v>FY 10</c:v>
                </c:pt>
                <c:pt idx="8">
                  <c:v>FY 11</c:v>
                </c:pt>
                <c:pt idx="9">
                  <c:v>FY 12</c:v>
                </c:pt>
                <c:pt idx="10">
                  <c:v>FY 13</c:v>
                </c:pt>
                <c:pt idx="11">
                  <c:v>FY 14</c:v>
                </c:pt>
              </c:strCache>
            </c:strRef>
          </c:cat>
          <c:val>
            <c:numRef>
              <c:f>'CHP Analysis'!$C$91:$N$91</c:f>
              <c:numCache>
                <c:formatCode>"$"#,##0.00</c:formatCode>
                <c:ptCount val="12"/>
                <c:pt idx="0">
                  <c:v>5.3470201786360336</c:v>
                </c:pt>
                <c:pt idx="1">
                  <c:v>7.1099999147781263</c:v>
                </c:pt>
                <c:pt idx="2">
                  <c:v>7.1100003307959874</c:v>
                </c:pt>
                <c:pt idx="3">
                  <c:v>9.0224182345379287</c:v>
                </c:pt>
                <c:pt idx="4">
                  <c:v>8.5595836541051735</c:v>
                </c:pt>
                <c:pt idx="5">
                  <c:v>8.537333372278578</c:v>
                </c:pt>
                <c:pt idx="6">
                  <c:v>10.795333039272093</c:v>
                </c:pt>
                <c:pt idx="7">
                  <c:v>8.0353334722365108</c:v>
                </c:pt>
                <c:pt idx="8">
                  <c:v>7.6247504225036451</c:v>
                </c:pt>
                <c:pt idx="9">
                  <c:v>7.2171667917215183</c:v>
                </c:pt>
                <c:pt idx="10">
                  <c:v>6.973583366335343</c:v>
                </c:pt>
                <c:pt idx="11">
                  <c:v>4.511125384320553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5512160"/>
        <c:axId val="355522352"/>
      </c:lineChart>
      <c:catAx>
        <c:axId val="355512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522352"/>
        <c:crosses val="autoZero"/>
        <c:auto val="1"/>
        <c:lblAlgn val="ctr"/>
        <c:lblOffset val="100"/>
        <c:noMultiLvlLbl val="0"/>
      </c:catAx>
      <c:valAx>
        <c:axId val="355522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$/MMBTU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&quot;$&quot;#,##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5121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Electric Price by Year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'CHP Analysis'!$C$4:$N$4</c:f>
              <c:strCache>
                <c:ptCount val="12"/>
                <c:pt idx="0">
                  <c:v>FY 03</c:v>
                </c:pt>
                <c:pt idx="1">
                  <c:v>FY 04</c:v>
                </c:pt>
                <c:pt idx="2">
                  <c:v>FY 05</c:v>
                </c:pt>
                <c:pt idx="3">
                  <c:v>FY 06</c:v>
                </c:pt>
                <c:pt idx="4">
                  <c:v>FY 07</c:v>
                </c:pt>
                <c:pt idx="5">
                  <c:v>FY 08</c:v>
                </c:pt>
                <c:pt idx="6">
                  <c:v>FY 09</c:v>
                </c:pt>
                <c:pt idx="7">
                  <c:v>FY 10</c:v>
                </c:pt>
                <c:pt idx="8">
                  <c:v>FY 11</c:v>
                </c:pt>
                <c:pt idx="9">
                  <c:v>FY 12</c:v>
                </c:pt>
                <c:pt idx="10">
                  <c:v>FY 13</c:v>
                </c:pt>
                <c:pt idx="11">
                  <c:v>FY 14</c:v>
                </c:pt>
              </c:strCache>
            </c:strRef>
          </c:cat>
          <c:val>
            <c:numRef>
              <c:f>'CHP Analysis'!$C$90:$N$90</c:f>
              <c:numCache>
                <c:formatCode>"$"#,##0.000</c:formatCode>
                <c:ptCount val="12"/>
                <c:pt idx="0">
                  <c:v>6.857518293933175E-2</c:v>
                </c:pt>
                <c:pt idx="1">
                  <c:v>7.1007358458733266E-2</c:v>
                </c:pt>
                <c:pt idx="2">
                  <c:v>7.165536105660214E-2</c:v>
                </c:pt>
                <c:pt idx="3">
                  <c:v>8.5226933643221217E-2</c:v>
                </c:pt>
                <c:pt idx="4">
                  <c:v>8.2845492843083832E-2</c:v>
                </c:pt>
                <c:pt idx="5">
                  <c:v>7.7675339665612228E-2</c:v>
                </c:pt>
                <c:pt idx="6">
                  <c:v>8.1566827451299909E-2</c:v>
                </c:pt>
                <c:pt idx="7">
                  <c:v>7.9937405038176909E-2</c:v>
                </c:pt>
                <c:pt idx="8">
                  <c:v>7.5397680464591624E-2</c:v>
                </c:pt>
                <c:pt idx="9">
                  <c:v>7.4367552222840541E-2</c:v>
                </c:pt>
                <c:pt idx="10">
                  <c:v>7.4409615738517704E-2</c:v>
                </c:pt>
                <c:pt idx="11">
                  <c:v>6.8950246669376172E-2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6777112"/>
        <c:axId val="356777504"/>
      </c:lineChart>
      <c:catAx>
        <c:axId val="3567771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777504"/>
        <c:crosses val="autoZero"/>
        <c:auto val="1"/>
        <c:lblAlgn val="ctr"/>
        <c:lblOffset val="100"/>
        <c:noMultiLvlLbl val="0"/>
      </c:catAx>
      <c:valAx>
        <c:axId val="35677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$/kWh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&quot;$&quot;#,##0.0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7771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Electric Demand by Month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Electric Demand by Month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'Monthly Trends'!$B$4:$M$4</c:f>
              <c:strCache>
                <c:ptCount val="12"/>
                <c:pt idx="0">
                  <c:v>January</c:v>
                </c:pt>
                <c:pt idx="1">
                  <c:v>February </c:v>
                </c:pt>
                <c:pt idx="2">
                  <c:v>March </c:v>
                </c:pt>
                <c:pt idx="3">
                  <c:v>April</c:v>
                </c:pt>
                <c:pt idx="4">
                  <c:v>May 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'Monthly Trends'!$B$8:$M$8</c:f>
              <c:numCache>
                <c:formatCode>#,##0</c:formatCode>
                <c:ptCount val="12"/>
                <c:pt idx="0">
                  <c:v>992.03143939393931</c:v>
                </c:pt>
                <c:pt idx="1">
                  <c:v>1022.5502525252526</c:v>
                </c:pt>
                <c:pt idx="2">
                  <c:v>1004.2400252525255</c:v>
                </c:pt>
                <c:pt idx="3">
                  <c:v>1078.2771464646464</c:v>
                </c:pt>
                <c:pt idx="4">
                  <c:v>1049.0805555555557</c:v>
                </c:pt>
                <c:pt idx="5">
                  <c:v>1137.9209595959596</c:v>
                </c:pt>
                <c:pt idx="6">
                  <c:v>1161.0025252525252</c:v>
                </c:pt>
                <c:pt idx="7">
                  <c:v>1217.7962121212122</c:v>
                </c:pt>
                <c:pt idx="8">
                  <c:v>1166.2601010101009</c:v>
                </c:pt>
                <c:pt idx="9">
                  <c:v>1082.7799242424244</c:v>
                </c:pt>
                <c:pt idx="10">
                  <c:v>1045.0655303030305</c:v>
                </c:pt>
                <c:pt idx="11">
                  <c:v>1056.688383838384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6767312"/>
        <c:axId val="356773192"/>
      </c:lineChart>
      <c:catAx>
        <c:axId val="356767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773192"/>
        <c:crosses val="autoZero"/>
        <c:auto val="1"/>
        <c:lblAlgn val="ctr"/>
        <c:lblOffset val="100"/>
        <c:noMultiLvlLbl val="0"/>
      </c:catAx>
      <c:valAx>
        <c:axId val="356773192"/>
        <c:scaling>
          <c:orientation val="minMax"/>
          <c:max val="1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kW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#,##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7673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Thermal Demand by Month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Thermal Demand by Month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'Monthly Trends'!$B$4:$M$4</c:f>
              <c:strCache>
                <c:ptCount val="12"/>
                <c:pt idx="0">
                  <c:v>January</c:v>
                </c:pt>
                <c:pt idx="1">
                  <c:v>February </c:v>
                </c:pt>
                <c:pt idx="2">
                  <c:v>March </c:v>
                </c:pt>
                <c:pt idx="3">
                  <c:v>April</c:v>
                </c:pt>
                <c:pt idx="4">
                  <c:v>May 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'Monthly Trends'!$B$9:$M$9</c:f>
              <c:numCache>
                <c:formatCode>#,##0</c:formatCode>
                <c:ptCount val="12"/>
                <c:pt idx="0">
                  <c:v>8752.9722222222208</c:v>
                </c:pt>
                <c:pt idx="1">
                  <c:v>10920.135101010099</c:v>
                </c:pt>
                <c:pt idx="2">
                  <c:v>7807.7335858585857</c:v>
                </c:pt>
                <c:pt idx="3">
                  <c:v>6682.643939393939</c:v>
                </c:pt>
                <c:pt idx="4">
                  <c:v>4421.4166666666661</c:v>
                </c:pt>
                <c:pt idx="5">
                  <c:v>3917.2058080808074</c:v>
                </c:pt>
                <c:pt idx="6">
                  <c:v>3132.4078282828282</c:v>
                </c:pt>
                <c:pt idx="7">
                  <c:v>3262.4633838383843</c:v>
                </c:pt>
                <c:pt idx="8">
                  <c:v>3445.5290404040406</c:v>
                </c:pt>
                <c:pt idx="9">
                  <c:v>4547.2436868686864</c:v>
                </c:pt>
                <c:pt idx="10">
                  <c:v>6597.875</c:v>
                </c:pt>
                <c:pt idx="11">
                  <c:v>8626.3888888888887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6778288"/>
        <c:axId val="356766528"/>
      </c:lineChart>
      <c:catAx>
        <c:axId val="356778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766528"/>
        <c:crosses val="autoZero"/>
        <c:auto val="1"/>
        <c:lblAlgn val="ctr"/>
        <c:lblOffset val="100"/>
        <c:noMultiLvlLbl val="0"/>
      </c:catAx>
      <c:valAx>
        <c:axId val="356766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MBH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#,##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7782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Thermal/Electric Demand Ratio By Month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Thermal/Electric Demand Ratio By Month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'Monthly Trends'!$B$4:$M$4</c:f>
              <c:strCache>
                <c:ptCount val="12"/>
                <c:pt idx="0">
                  <c:v>January</c:v>
                </c:pt>
                <c:pt idx="1">
                  <c:v>February </c:v>
                </c:pt>
                <c:pt idx="2">
                  <c:v>March </c:v>
                </c:pt>
                <c:pt idx="3">
                  <c:v>April</c:v>
                </c:pt>
                <c:pt idx="4">
                  <c:v>May 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'Monthly Trends'!$B$10:$M$10</c:f>
              <c:numCache>
                <c:formatCode>0.00</c:formatCode>
                <c:ptCount val="12"/>
                <c:pt idx="0">
                  <c:v>2.617058390865207</c:v>
                </c:pt>
                <c:pt idx="1">
                  <c:v>3.12254192533466</c:v>
                </c:pt>
                <c:pt idx="2">
                  <c:v>2.2753286446245276</c:v>
                </c:pt>
                <c:pt idx="3">
                  <c:v>1.8334661751528671</c:v>
                </c:pt>
                <c:pt idx="4">
                  <c:v>1.2386289574703662</c:v>
                </c:pt>
                <c:pt idx="5">
                  <c:v>1.011389713471406</c:v>
                </c:pt>
                <c:pt idx="6">
                  <c:v>0.80147587393134634</c:v>
                </c:pt>
                <c:pt idx="7">
                  <c:v>0.79180102741423719</c:v>
                </c:pt>
                <c:pt idx="8">
                  <c:v>0.87169518357990339</c:v>
                </c:pt>
                <c:pt idx="9">
                  <c:v>1.2613417737159593</c:v>
                </c:pt>
                <c:pt idx="10">
                  <c:v>1.8694112674127157</c:v>
                </c:pt>
                <c:pt idx="11">
                  <c:v>2.3993325375407077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6765352"/>
        <c:axId val="356765744"/>
      </c:lineChart>
      <c:catAx>
        <c:axId val="356765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765744"/>
        <c:crosses val="autoZero"/>
        <c:auto val="1"/>
        <c:lblAlgn val="ctr"/>
        <c:lblOffset val="100"/>
        <c:noMultiLvlLbl val="0"/>
      </c:catAx>
      <c:valAx>
        <c:axId val="35676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7653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Temperature 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2014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'Monthly Trends'!$B$4:$M$4</c:f>
              <c:strCache>
                <c:ptCount val="12"/>
                <c:pt idx="0">
                  <c:v>January</c:v>
                </c:pt>
                <c:pt idx="1">
                  <c:v>February </c:v>
                </c:pt>
                <c:pt idx="2">
                  <c:v>March </c:v>
                </c:pt>
                <c:pt idx="3">
                  <c:v>April</c:v>
                </c:pt>
                <c:pt idx="4">
                  <c:v>May 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('CHP Analysis'!$N$53,'CHP Analysis'!$N$60,'CHP Analysis'!$N$67,'CHP Analysis'!$N$74,'CHP Analysis'!$N$81,'CHP Analysis'!$N$88,'CHP Analysis'!$N$11,'CHP Analysis'!$N$18,'CHP Analysis'!$N$25,'CHP Analysis'!$N$32,'CHP Analysis'!$N$39,'CHP Analysis'!$N$46)</c:f>
              <c:numCache>
                <c:formatCode>0</c:formatCode>
                <c:ptCount val="12"/>
                <c:pt idx="0">
                  <c:v>28</c:v>
                </c:pt>
                <c:pt idx="1">
                  <c:v>19</c:v>
                </c:pt>
                <c:pt idx="2">
                  <c:v>26</c:v>
                </c:pt>
                <c:pt idx="3">
                  <c:v>42</c:v>
                </c:pt>
                <c:pt idx="6">
                  <c:v>72</c:v>
                </c:pt>
                <c:pt idx="7">
                  <c:v>71</c:v>
                </c:pt>
                <c:pt idx="8">
                  <c:v>70</c:v>
                </c:pt>
                <c:pt idx="9">
                  <c:v>61</c:v>
                </c:pt>
                <c:pt idx="10">
                  <c:v>49</c:v>
                </c:pt>
                <c:pt idx="11">
                  <c:v>34</c:v>
                </c:pt>
              </c:numCache>
            </c:numRef>
          </c:val>
          <c:smooth val="0"/>
        </c:ser>
        <c:ser>
          <c:idx val="1"/>
          <c:order val="1"/>
          <c:tx>
            <c:v>2013</c:v>
          </c:tx>
          <c:val>
            <c:numRef>
              <c:f>('CHP Analysis'!$M$53,'CHP Analysis'!$M$60,'CHP Analysis'!$M$67,'CHP Analysis'!$M$74,'CHP Analysis'!$M$81,'CHP Analysis'!$M$88,'CHP Analysis'!$M$11,'CHP Analysis'!$M$18,'CHP Analysis'!$M$25,'CHP Analysis'!$M$32,'CHP Analysis'!$M$39,'CHP Analysis'!$M$46)</c:f>
              <c:numCache>
                <c:formatCode>0</c:formatCode>
                <c:ptCount val="12"/>
                <c:pt idx="0">
                  <c:v>33</c:v>
                </c:pt>
                <c:pt idx="1">
                  <c:v>27</c:v>
                </c:pt>
                <c:pt idx="2">
                  <c:v>31</c:v>
                </c:pt>
                <c:pt idx="3">
                  <c:v>39</c:v>
                </c:pt>
                <c:pt idx="4">
                  <c:v>56</c:v>
                </c:pt>
                <c:pt idx="5">
                  <c:v>65</c:v>
                </c:pt>
                <c:pt idx="6">
                  <c:v>75</c:v>
                </c:pt>
                <c:pt idx="7">
                  <c:v>76</c:v>
                </c:pt>
                <c:pt idx="8">
                  <c:v>70</c:v>
                </c:pt>
                <c:pt idx="9">
                  <c:v>56</c:v>
                </c:pt>
                <c:pt idx="10">
                  <c:v>48</c:v>
                </c:pt>
                <c:pt idx="11">
                  <c:v>40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6774760"/>
        <c:axId val="356763784"/>
      </c:lineChart>
      <c:catAx>
        <c:axId val="3567747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763784"/>
        <c:crosses val="autoZero"/>
        <c:auto val="1"/>
        <c:lblAlgn val="ctr"/>
        <c:lblOffset val="100"/>
        <c:noMultiLvlLbl val="0"/>
      </c:catAx>
      <c:valAx>
        <c:axId val="356763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Degrees</a:t>
                </a:r>
                <a:r>
                  <a:rPr lang="en-US" baseline="0"/>
                  <a:t> F</a:t>
                </a:r>
                <a:endParaRPr lang="en-US"/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7747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Electric Demand</a:t>
            </a:r>
            <a:r>
              <a:rPr lang="en-US" baseline="0"/>
              <a:t> for Sizing</a:t>
            </a:r>
            <a:endParaRPr lang="en-US"/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2014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4.4609665427509201E-2"/>
                  <c:y val="-2.7972027972027993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65000"/>
                      <a:lumOff val="35000"/>
                    </a:sysClr>
                  </a:solidFill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layout/>
                </c:ext>
              </c:extLst>
            </c:dLbl>
            <c:dLbl>
              <c:idx val="11"/>
              <c:layout/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65000"/>
                      <a:lumOff val="35000"/>
                    </a:sysClr>
                  </a:solidFill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'Monthly Trends'!$B$4:$M$4</c:f>
              <c:strCache>
                <c:ptCount val="12"/>
                <c:pt idx="0">
                  <c:v>January</c:v>
                </c:pt>
                <c:pt idx="1">
                  <c:v>February </c:v>
                </c:pt>
                <c:pt idx="2">
                  <c:v>March </c:v>
                </c:pt>
                <c:pt idx="3">
                  <c:v>April</c:v>
                </c:pt>
                <c:pt idx="4">
                  <c:v>May 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('CHP Analysis'!$N$50,'CHP Analysis'!$N$57,'CHP Analysis'!$N$64,'CHP Analysis'!$N$71,'CHP Analysis'!$N$78,'CHP Analysis'!$N$85,'CHP Analysis'!$N$8,'CHP Analysis'!$N$15,'CHP Analysis'!$N$22,'CHP Analysis'!$N$29,'CHP Analysis'!$N$36,'CHP Analysis'!$N$43)</c:f>
              <c:numCache>
                <c:formatCode>0</c:formatCode>
                <c:ptCount val="12"/>
                <c:pt idx="0">
                  <c:v>1560.0819444444444</c:v>
                </c:pt>
                <c:pt idx="1">
                  <c:v>1478.7527777777777</c:v>
                </c:pt>
                <c:pt idx="2">
                  <c:v>1595.65</c:v>
                </c:pt>
                <c:pt idx="3">
                  <c:v>1539.7416666666666</c:v>
                </c:pt>
                <c:pt idx="6">
                  <c:v>1688.9236111111111</c:v>
                </c:pt>
                <c:pt idx="7">
                  <c:v>1627.4597222222221</c:v>
                </c:pt>
                <c:pt idx="8">
                  <c:v>1696.5861111111112</c:v>
                </c:pt>
                <c:pt idx="9">
                  <c:v>1486.901388888889</c:v>
                </c:pt>
                <c:pt idx="10">
                  <c:v>1537.4472222222223</c:v>
                </c:pt>
                <c:pt idx="11">
                  <c:v>1434.5</c:v>
                </c:pt>
              </c:numCache>
            </c:numRef>
          </c:val>
          <c:smooth val="0"/>
        </c:ser>
        <c:ser>
          <c:idx val="1"/>
          <c:order val="1"/>
          <c:tx>
            <c:v>2013</c:v>
          </c:tx>
          <c:val>
            <c:numRef>
              <c:f>('CHP Analysis'!$M$50,'CHP Analysis'!$M$57,'CHP Analysis'!$M$64,'CHP Analysis'!$M$71,'CHP Analysis'!$M$78,'CHP Analysis'!$M$85,'CHP Analysis'!$M$8,'CHP Analysis'!$M$15,'CHP Analysis'!$M$22,'CHP Analysis'!$M$29,'CHP Analysis'!$M$36,'CHP Analysis'!$M$43)</c:f>
              <c:numCache>
                <c:formatCode>0</c:formatCode>
                <c:ptCount val="12"/>
                <c:pt idx="0">
                  <c:v>1160.8902777777778</c:v>
                </c:pt>
                <c:pt idx="1">
                  <c:v>1060.5777777777778</c:v>
                </c:pt>
                <c:pt idx="2">
                  <c:v>1039.1333333333334</c:v>
                </c:pt>
                <c:pt idx="3">
                  <c:v>1145.5847222222221</c:v>
                </c:pt>
                <c:pt idx="4">
                  <c:v>1141.1277777777777</c:v>
                </c:pt>
                <c:pt idx="5">
                  <c:v>1314.4777777777779</c:v>
                </c:pt>
                <c:pt idx="6">
                  <c:v>1179.4277777777777</c:v>
                </c:pt>
                <c:pt idx="7">
                  <c:v>1294.713888888889</c:v>
                </c:pt>
                <c:pt idx="8">
                  <c:v>1201.05</c:v>
                </c:pt>
                <c:pt idx="9">
                  <c:v>1076.6777777777777</c:v>
                </c:pt>
                <c:pt idx="10">
                  <c:v>1045.9652777777778</c:v>
                </c:pt>
                <c:pt idx="11">
                  <c:v>1047.338888888889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6775152"/>
        <c:axId val="356766920"/>
      </c:lineChart>
      <c:catAx>
        <c:axId val="356775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766920"/>
        <c:crosses val="autoZero"/>
        <c:auto val="1"/>
        <c:lblAlgn val="ctr"/>
        <c:lblOffset val="100"/>
        <c:noMultiLvlLbl val="0"/>
      </c:catAx>
      <c:valAx>
        <c:axId val="3567669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kW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775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Thermal Demand</a:t>
            </a:r>
            <a:r>
              <a:rPr lang="en-US" baseline="0"/>
              <a:t> for Sizing</a:t>
            </a:r>
            <a:endParaRPr lang="en-US"/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2014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8587360594795538"/>
                  <c:y val="-0.1342592592592593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65000"/>
                      <a:lumOff val="35000"/>
                    </a:sysClr>
                  </a:solidFill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'Monthly Trends'!$B$4:$M$4</c:f>
              <c:strCache>
                <c:ptCount val="12"/>
                <c:pt idx="0">
                  <c:v>January</c:v>
                </c:pt>
                <c:pt idx="1">
                  <c:v>February </c:v>
                </c:pt>
                <c:pt idx="2">
                  <c:v>March </c:v>
                </c:pt>
                <c:pt idx="3">
                  <c:v>April</c:v>
                </c:pt>
                <c:pt idx="4">
                  <c:v>May 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('CHP Analysis'!$N$51,'CHP Analysis'!$N$58,'CHP Analysis'!$N$65,'CHP Analysis'!$N$72,'CHP Analysis'!$N$79,'CHP Analysis'!$N$86,'CHP Analysis'!$N$9,'CHP Analysis'!$N$16,'CHP Analysis'!$N$23,'CHP Analysis'!$N$30,'CHP Analysis'!$N$37,'CHP Analysis'!$N$44)</c:f>
              <c:numCache>
                <c:formatCode>0</c:formatCode>
                <c:ptCount val="12"/>
                <c:pt idx="0">
                  <c:v>13257.638888888889</c:v>
                </c:pt>
                <c:pt idx="1">
                  <c:v>13045.416666666666</c:v>
                </c:pt>
                <c:pt idx="6">
                  <c:v>5697.2222222222226</c:v>
                </c:pt>
                <c:pt idx="7">
                  <c:v>5265.9722222222226</c:v>
                </c:pt>
                <c:pt idx="8">
                  <c:v>4815</c:v>
                </c:pt>
                <c:pt idx="9">
                  <c:v>5364.166666666667</c:v>
                </c:pt>
                <c:pt idx="10">
                  <c:v>7992.3611111111113</c:v>
                </c:pt>
                <c:pt idx="11">
                  <c:v>11905.555555555555</c:v>
                </c:pt>
              </c:numCache>
            </c:numRef>
          </c:val>
          <c:smooth val="0"/>
        </c:ser>
        <c:ser>
          <c:idx val="1"/>
          <c:order val="1"/>
          <c:tx>
            <c:v>2013</c:v>
          </c:tx>
          <c:dLbls>
            <c:dLbl>
              <c:idx val="7"/>
              <c:layout>
                <c:manualLayout>
                  <c:x val="1.7348203221809078E-2"/>
                  <c:y val="7.870370370370370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65000"/>
                    <a:lumOff val="35000"/>
                  </a:sysClr>
                </a:solidFill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val>
            <c:numRef>
              <c:f>('CHP Analysis'!$M$51,'CHP Analysis'!$M$58,'CHP Analysis'!$M$65,'CHP Analysis'!$M$72,'CHP Analysis'!$M$79,'CHP Analysis'!$M$86,'CHP Analysis'!$M$9,'CHP Analysis'!$M$16,'CHP Analysis'!$M$23,'CHP Analysis'!$M$30,'CHP Analysis'!$M$37,'CHP Analysis'!$M$44)</c:f>
              <c:numCache>
                <c:formatCode>0</c:formatCode>
                <c:ptCount val="12"/>
                <c:pt idx="0">
                  <c:v>8961.9444444444453</c:v>
                </c:pt>
                <c:pt idx="1">
                  <c:v>12598.055555555555</c:v>
                </c:pt>
                <c:pt idx="2">
                  <c:v>10598.194444444445</c:v>
                </c:pt>
                <c:pt idx="3">
                  <c:v>7966.3888888888887</c:v>
                </c:pt>
                <c:pt idx="4">
                  <c:v>4895.2777777777774</c:v>
                </c:pt>
                <c:pt idx="5">
                  <c:v>5372.916666666667</c:v>
                </c:pt>
                <c:pt idx="6">
                  <c:v>3297.0833333333335</c:v>
                </c:pt>
                <c:pt idx="7">
                  <c:v>2882.3611111111113</c:v>
                </c:pt>
                <c:pt idx="8">
                  <c:v>3126.9444444444443</c:v>
                </c:pt>
                <c:pt idx="9">
                  <c:v>4795.416666666667</c:v>
                </c:pt>
                <c:pt idx="10">
                  <c:v>5566.5277777777774</c:v>
                </c:pt>
                <c:pt idx="11">
                  <c:v>7015.5555555555557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6778680"/>
        <c:axId val="356768488"/>
      </c:lineChart>
      <c:catAx>
        <c:axId val="3567786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768488"/>
        <c:crosses val="autoZero"/>
        <c:auto val="1"/>
        <c:lblAlgn val="ctr"/>
        <c:lblOffset val="100"/>
        <c:noMultiLvlLbl val="0"/>
      </c:catAx>
      <c:valAx>
        <c:axId val="356768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MBH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7786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86F40-CC9A-470B-9485-D61D5A18092D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743200" y="1143000"/>
            <a:ext cx="12344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8E783-D689-435F-8A44-75BBE948F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0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76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21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11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72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02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14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31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3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32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19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02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085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85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29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6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39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2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66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901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51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169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74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653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705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593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38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51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08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08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7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01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06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Overview: Project Background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Campus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1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RGE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CMU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REDI-Zone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Village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Phase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E783-D689-435F-8A44-75BBE948F4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23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1122363"/>
            <a:ext cx="2057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3602038"/>
            <a:ext cx="2057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5FFF-0E3B-4597-8C13-9339F02CF6B9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3501-CBBF-4594-97CD-7A311FF5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7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5FFF-0E3B-4597-8C13-9339F02CF6B9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3501-CBBF-4594-97CD-7A311FF5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5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5" y="365125"/>
            <a:ext cx="591502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0" y="365125"/>
            <a:ext cx="1740217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5FFF-0E3B-4597-8C13-9339F02CF6B9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3501-CBBF-4594-97CD-7A311FF5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5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5FFF-0E3B-4597-8C13-9339F02CF6B9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3501-CBBF-4594-97CD-7A311FF5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7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3" y="1709739"/>
            <a:ext cx="236601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3" y="4589464"/>
            <a:ext cx="236601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5FFF-0E3B-4597-8C13-9339F02CF6B9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3501-CBBF-4594-97CD-7A311FF5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64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1825625"/>
            <a:ext cx="11658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7450" y="1825625"/>
            <a:ext cx="11658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5FFF-0E3B-4597-8C13-9339F02CF6B9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3501-CBBF-4594-97CD-7A311FF5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0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365126"/>
            <a:ext cx="236601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524" y="1681163"/>
            <a:ext cx="1160502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524" y="2505075"/>
            <a:ext cx="1160502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0" y="1681163"/>
            <a:ext cx="116621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0" y="2505075"/>
            <a:ext cx="11662173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5FFF-0E3B-4597-8C13-9339F02CF6B9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3501-CBBF-4594-97CD-7A311FF5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89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5FFF-0E3B-4597-8C13-9339F02CF6B9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3501-CBBF-4594-97CD-7A311FF5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25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5FFF-0E3B-4597-8C13-9339F02CF6B9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3501-CBBF-4594-97CD-7A311FF5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4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4" y="457200"/>
            <a:ext cx="88475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2173" y="987426"/>
            <a:ext cx="138874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4" y="2057400"/>
            <a:ext cx="884753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5FFF-0E3B-4597-8C13-9339F02CF6B9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3501-CBBF-4594-97CD-7A311FF5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73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4" y="457200"/>
            <a:ext cx="88475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62173" y="987426"/>
            <a:ext cx="138874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4" y="2057400"/>
            <a:ext cx="884753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5FFF-0E3B-4597-8C13-9339F02CF6B9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3501-CBBF-4594-97CD-7A311FF5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0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5950" y="365126"/>
            <a:ext cx="23660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1825625"/>
            <a:ext cx="23660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5950" y="6356351"/>
            <a:ext cx="617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85FFF-0E3B-4597-8C13-9339F02CF6B9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6850" y="6356351"/>
            <a:ext cx="9258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73850" y="6356351"/>
            <a:ext cx="617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03501-CBBF-4594-97CD-7A311FF5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1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image" Target="../media/image38.png"/><Relationship Id="rId4" Type="http://schemas.openxmlformats.org/officeDocument/2006/relationships/chart" Target="../charts/chart2.xml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27432000" cy="6858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629400"/>
            <a:ext cx="27432000" cy="2286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0" y="1095412"/>
            <a:ext cx="8915400" cy="2463367"/>
          </a:xfr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800" b="1" u="sng" dirty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NEOMED Research and Graduate Education Building + </a:t>
            </a:r>
            <a:r>
              <a:rPr lang="en-US" sz="48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Comparative </a:t>
            </a:r>
            <a:r>
              <a:rPr lang="en-US" sz="4800" b="1" u="sng" dirty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 Unit </a:t>
            </a:r>
            <a:r>
              <a:rPr lang="en-US" sz="48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Expansion</a:t>
            </a:r>
            <a:endParaRPr lang="en-US" sz="4800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4497231"/>
            <a:ext cx="20574000" cy="1217769"/>
          </a:xfrm>
        </p:spPr>
        <p:txBody>
          <a:bodyPr>
            <a:sp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the Northeast Ohio Medical University Campus</a:t>
            </a:r>
          </a:p>
          <a:p>
            <a:r>
              <a:rPr lang="en-US" sz="3600" dirty="0">
                <a:solidFill>
                  <a:schemeClr val="accent5"/>
                </a:solidFill>
              </a:rPr>
              <a:t>Rootstown, Ohio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81566" y="6167735"/>
            <a:ext cx="8268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Sam Bridwell, BAE	Mechanical Option	Advisor: Dr. </a:t>
            </a:r>
            <a:r>
              <a:rPr lang="en-US" sz="2400" dirty="0" err="1"/>
              <a:t>Freihaut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13" y="1143000"/>
            <a:ext cx="73152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3187" y="1143000"/>
            <a:ext cx="6844900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03187" y="5715000"/>
            <a:ext cx="18646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© &lt;www.crystaldiagnostics.com&gt;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983913" y="5715000"/>
            <a:ext cx="14542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© &lt;www.neomed.edu&gt;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1541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24" name="Rectangle 23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39" y="0"/>
            <a:ext cx="9309276" cy="68580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8514082" y="-1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RGE Standalone Utilities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201275" y="5124450"/>
            <a:ext cx="1057275" cy="8501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4" idx="1"/>
            <a:endCxn id="16" idx="3"/>
          </p:cNvCxnSpPr>
          <p:nvPr/>
        </p:nvCxnSpPr>
        <p:spPr>
          <a:xfrm flipH="1">
            <a:off x="11258550" y="5124450"/>
            <a:ext cx="11358835" cy="425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385" y="3752850"/>
            <a:ext cx="41148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882" y="1594110"/>
            <a:ext cx="4114800" cy="274320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2544425" y="4691062"/>
            <a:ext cx="489132" cy="8286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stCxn id="5" idx="1"/>
            <a:endCxn id="22" idx="3"/>
          </p:cNvCxnSpPr>
          <p:nvPr/>
        </p:nvCxnSpPr>
        <p:spPr>
          <a:xfrm flipH="1">
            <a:off x="13033557" y="2965710"/>
            <a:ext cx="4505325" cy="21396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Existing Systems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Existing Infrastructure</a:t>
            </a:r>
          </a:p>
          <a:p>
            <a:pPr lvl="1"/>
            <a:r>
              <a:rPr lang="en-US" sz="1400" b="1" dirty="0">
                <a:solidFill>
                  <a:schemeClr val="accent5"/>
                </a:solidFill>
              </a:rPr>
              <a:t>Water-side HVAC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Air-side HVAC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Design Conditions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Design Objectives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20893" y="4330928"/>
            <a:ext cx="18453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err="1" smtClean="0"/>
              <a:t>Scheeser</a:t>
            </a:r>
            <a:r>
              <a:rPr lang="en-US" sz="800" dirty="0" smtClean="0"/>
              <a:t> Buckley Mayfield LLC</a:t>
            </a:r>
            <a:endParaRPr lang="en-US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22595118" y="6455003"/>
            <a:ext cx="18453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err="1" smtClean="0"/>
              <a:t>Scheeser</a:t>
            </a:r>
            <a:r>
              <a:rPr lang="en-US" sz="800" dirty="0" smtClean="0"/>
              <a:t> Buckley Mayfield LLC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3589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23" name="Rectangle 22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39" y="0"/>
            <a:ext cx="9309276" cy="68580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8514082" y="0"/>
            <a:ext cx="60007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RGE Standalone Utilities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3468350" y="4352925"/>
            <a:ext cx="1437041" cy="16622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9" idx="1"/>
            <a:endCxn id="16" idx="3"/>
          </p:cNvCxnSpPr>
          <p:nvPr/>
        </p:nvCxnSpPr>
        <p:spPr>
          <a:xfrm flipH="1">
            <a:off x="14905391" y="5184029"/>
            <a:ext cx="73902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640" y="3812429"/>
            <a:ext cx="4114800" cy="27432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972299" y="1444884"/>
            <a:ext cx="1730445" cy="16622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>
            <a:stCxn id="2" idx="1"/>
            <a:endCxn id="33" idx="3"/>
          </p:cNvCxnSpPr>
          <p:nvPr/>
        </p:nvCxnSpPr>
        <p:spPr>
          <a:xfrm flipH="1" flipV="1">
            <a:off x="8702744" y="2275988"/>
            <a:ext cx="8512456" cy="168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200" y="1073020"/>
            <a:ext cx="3657600" cy="2743200"/>
          </a:xfrm>
          <a:prstGeom prst="rect">
            <a:avLst/>
          </a:prstGeom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Existing Systems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Existing Infrastructure</a:t>
            </a:r>
          </a:p>
          <a:p>
            <a:pPr lvl="1"/>
            <a:r>
              <a:rPr lang="en-US" sz="1400" b="1" dirty="0">
                <a:solidFill>
                  <a:schemeClr val="accent5"/>
                </a:solidFill>
              </a:rPr>
              <a:t>Water-side HVAC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Air-side HVAC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Design Conditions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Design Objectives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295640" y="6377071"/>
            <a:ext cx="18453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err="1" smtClean="0"/>
              <a:t>Scheeser</a:t>
            </a:r>
            <a:r>
              <a:rPr lang="en-US" sz="800" dirty="0" smtClean="0"/>
              <a:t> Buckley Mayfield LLC</a:t>
            </a:r>
            <a:endParaRPr lang="en-US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17171659" y="3787842"/>
            <a:ext cx="18453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err="1" smtClean="0"/>
              <a:t>Scheeser</a:t>
            </a:r>
            <a:r>
              <a:rPr lang="en-US" sz="800" dirty="0" smtClean="0"/>
              <a:t> Buckley Mayfield LLC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7866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27" name="Rectangle 26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 txBox="1">
            <a:spLocks/>
          </p:cNvSpPr>
          <p:nvPr/>
        </p:nvSpPr>
        <p:spPr>
          <a:xfrm>
            <a:off x="10715625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 RTU’s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364444" y="209100"/>
            <a:ext cx="6725589" cy="6439799"/>
            <a:chOff x="18548555" y="209100"/>
            <a:chExt cx="6725589" cy="643979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8555" y="209100"/>
              <a:ext cx="6725589" cy="6439799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21002625" y="4714875"/>
              <a:ext cx="638175" cy="120015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759845" y="1633286"/>
            <a:ext cx="8630854" cy="3591426"/>
            <a:chOff x="7759845" y="1633286"/>
            <a:chExt cx="8630854" cy="359142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845" y="1633286"/>
              <a:ext cx="8630854" cy="3591426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8908980" y="2881797"/>
              <a:ext cx="4254570" cy="175687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4023323" y="3132363"/>
              <a:ext cx="778528" cy="141164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067557" y="968638"/>
            <a:ext cx="2039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AHU-1 and AHU-2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50,000 CFM	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100% OA</a:t>
            </a:r>
          </a:p>
        </p:txBody>
      </p:sp>
      <p:cxnSp>
        <p:nvCxnSpPr>
          <p:cNvPr id="19" name="Straight Connector 18"/>
          <p:cNvCxnSpPr>
            <a:stCxn id="18" idx="2"/>
            <a:endCxn id="14" idx="0"/>
          </p:cNvCxnSpPr>
          <p:nvPr/>
        </p:nvCxnSpPr>
        <p:spPr>
          <a:xfrm>
            <a:off x="8087118" y="1891968"/>
            <a:ext cx="2949147" cy="9898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309604" y="588718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AHU-3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28,000 CFM	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3" name="Straight Connector 22"/>
          <p:cNvCxnSpPr>
            <a:stCxn id="22" idx="0"/>
          </p:cNvCxnSpPr>
          <p:nvPr/>
        </p:nvCxnSpPr>
        <p:spPr>
          <a:xfrm flipV="1">
            <a:off x="13325267" y="4544007"/>
            <a:ext cx="1118521" cy="13431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567895" y="3838184"/>
            <a:ext cx="123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AHU-4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8,400 CFM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0" name="Straight Connector 29"/>
          <p:cNvCxnSpPr>
            <a:stCxn id="29" idx="3"/>
            <a:endCxn id="15" idx="0"/>
          </p:cNvCxnSpPr>
          <p:nvPr/>
        </p:nvCxnSpPr>
        <p:spPr>
          <a:xfrm>
            <a:off x="19806234" y="4161350"/>
            <a:ext cx="3331368" cy="553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Existing Systems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Existing Infrastructure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Water-side HVAC</a:t>
            </a:r>
          </a:p>
          <a:p>
            <a:pPr lvl="1"/>
            <a:r>
              <a:rPr lang="en-US" sz="1400" b="1" dirty="0">
                <a:solidFill>
                  <a:schemeClr val="accent5"/>
                </a:solidFill>
              </a:rPr>
              <a:t>Air-side HVAC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Design Conditions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Design Objectives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7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21" name="Rectangle 20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 txBox="1">
            <a:spLocks/>
          </p:cNvSpPr>
          <p:nvPr/>
        </p:nvSpPr>
        <p:spPr>
          <a:xfrm>
            <a:off x="10715625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 RTU’s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838" y="0"/>
            <a:ext cx="9478698" cy="66398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065454" y="1490001"/>
            <a:ext cx="13067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AHU-5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85,000 CFM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100% OA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>
            <a:stCxn id="14" idx="1"/>
            <a:endCxn id="11" idx="3"/>
          </p:cNvCxnSpPr>
          <p:nvPr/>
        </p:nvCxnSpPr>
        <p:spPr>
          <a:xfrm flipH="1">
            <a:off x="16372222" y="1382878"/>
            <a:ext cx="5173327" cy="5687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1545549" y="352425"/>
            <a:ext cx="2619376" cy="20609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99" y="1490001"/>
            <a:ext cx="4114800" cy="2743200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Existing Systems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Existing Infrastructure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Water-side HVAC</a:t>
            </a:r>
          </a:p>
          <a:p>
            <a:pPr lvl="1"/>
            <a:r>
              <a:rPr lang="en-US" sz="1400" b="1" dirty="0">
                <a:solidFill>
                  <a:schemeClr val="accent5"/>
                </a:solidFill>
              </a:rPr>
              <a:t>Air-side HVAC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Design Conditions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Design Objectives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93061" y="4182811"/>
            <a:ext cx="18453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err="1" smtClean="0"/>
              <a:t>Scheeser</a:t>
            </a:r>
            <a:r>
              <a:rPr lang="en-US" sz="800" dirty="0" smtClean="0"/>
              <a:t> Buckley Mayfield LLC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0729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18" name="Rectangle 17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 txBox="1">
            <a:spLocks/>
          </p:cNvSpPr>
          <p:nvPr/>
        </p:nvSpPr>
        <p:spPr>
          <a:xfrm>
            <a:off x="10715625" y="-13996"/>
            <a:ext cx="6000750" cy="699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Conditions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3054" y="1858734"/>
            <a:ext cx="5295900" cy="2105025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832" y="1725385"/>
            <a:ext cx="5724525" cy="2371725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317" y="704906"/>
            <a:ext cx="4463026" cy="592449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Existing Systems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Existing Infrastructure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Water-side HVAC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Air-side HVAC</a:t>
            </a:r>
          </a:p>
          <a:p>
            <a:pPr lvl="1"/>
            <a:r>
              <a:rPr lang="en-US" sz="1400" b="1" dirty="0">
                <a:solidFill>
                  <a:schemeClr val="accent5"/>
                </a:solidFill>
              </a:rPr>
              <a:t>Design Conditions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Design Objectives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987776" y="6610293"/>
            <a:ext cx="16898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smtClean="0"/>
              <a:t>BR+A Consulting Engineers</a:t>
            </a:r>
            <a:endParaRPr lang="en-US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14150938" y="3933598"/>
            <a:ext cx="16898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smtClean="0"/>
              <a:t>BR+A Consulting Engineers</a:t>
            </a:r>
            <a:endParaRPr lang="en-US" sz="800" dirty="0"/>
          </a:p>
        </p:txBody>
      </p:sp>
      <p:sp>
        <p:nvSpPr>
          <p:cNvPr id="26" name="TextBox 25"/>
          <p:cNvSpPr txBox="1"/>
          <p:nvPr/>
        </p:nvSpPr>
        <p:spPr>
          <a:xfrm>
            <a:off x="7060865" y="4069895"/>
            <a:ext cx="16898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smtClean="0"/>
              <a:t>BR+A Consulting Engineers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235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23" name="Rectangle 22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Existing Systems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Existing Infrastructure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Water-side HVAC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Air-side HVAC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Design Conditions</a:t>
            </a:r>
          </a:p>
          <a:p>
            <a:pPr lvl="1"/>
            <a:r>
              <a:rPr lang="en-US" sz="1400" b="1" dirty="0">
                <a:solidFill>
                  <a:schemeClr val="accent5"/>
                </a:solidFill>
              </a:rPr>
              <a:t>Design Objectives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830299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Objectives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33648" y="2046514"/>
            <a:ext cx="3794052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Top-Notch Quality of Facility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54225" y="2939143"/>
            <a:ext cx="5531964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24/7 Availability for Staff and Researchers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96600" y="3831770"/>
            <a:ext cx="6447214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Independence and Reliability of Building Systems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77774" y="4724397"/>
            <a:ext cx="6905801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Flexibility for Future Changes and Campus Expansion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16" y="783769"/>
            <a:ext cx="3660224" cy="274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147" y="3800854"/>
            <a:ext cx="2922755" cy="274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808" y="753835"/>
            <a:ext cx="3657600" cy="2743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8743" y="3836231"/>
            <a:ext cx="2743200" cy="2743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135146" y="3470392"/>
            <a:ext cx="32528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&lt;http://www.transactbookkeeping.co.uk/images/reliability.jpg&gt;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417387" y="6221756"/>
            <a:ext cx="18069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&lt;http</a:t>
            </a:r>
            <a:r>
              <a:rPr lang="en-US" sz="800" dirty="0" smtClean="0"/>
              <a:t>://davegreenwald.com&gt;</a:t>
            </a:r>
            <a:endParaRPr lang="en-US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6769775" y="3526969"/>
            <a:ext cx="1685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&lt;http</a:t>
            </a:r>
            <a:r>
              <a:rPr lang="en-US" sz="800" dirty="0" smtClean="0"/>
              <a:t>://microinnova.com&gt;</a:t>
            </a:r>
            <a:endParaRPr lang="en-US" sz="800" dirty="0"/>
          </a:p>
        </p:txBody>
      </p:sp>
      <p:sp>
        <p:nvSpPr>
          <p:cNvPr id="30" name="TextBox 29"/>
          <p:cNvSpPr txBox="1"/>
          <p:nvPr/>
        </p:nvSpPr>
        <p:spPr>
          <a:xfrm>
            <a:off x="8191755" y="6436332"/>
            <a:ext cx="19255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&lt;http</a:t>
            </a:r>
            <a:r>
              <a:rPr lang="en-US" sz="800" dirty="0" smtClean="0"/>
              <a:t>://www.laborcosting.com&gt;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315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30" name="Rectangle 29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Proposal</a:t>
            </a:r>
          </a:p>
          <a:p>
            <a:pPr lvl="1"/>
            <a:r>
              <a:rPr lang="en-US" sz="1400" b="1" dirty="0" smtClean="0">
                <a:solidFill>
                  <a:schemeClr val="accent5"/>
                </a:solidFill>
              </a:rPr>
              <a:t>Decision Factors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Proposal Components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721972" y="0"/>
            <a:ext cx="62293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Considerations Made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052877" y="1795698"/>
            <a:ext cx="15555594" cy="3266604"/>
            <a:chOff x="9179434" y="1422429"/>
            <a:chExt cx="15555594" cy="3266604"/>
          </a:xfrm>
        </p:grpSpPr>
        <p:sp>
          <p:nvSpPr>
            <p:cNvPr id="13" name="TextBox 12"/>
            <p:cNvSpPr txBox="1"/>
            <p:nvPr/>
          </p:nvSpPr>
          <p:spPr>
            <a:xfrm>
              <a:off x="14061893" y="4207891"/>
              <a:ext cx="10662342" cy="4616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</a:rPr>
                <a:t>Built to Benefit not only Students and Researchers but Entire Regional Community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614408" y="2344796"/>
              <a:ext cx="3954159" cy="4616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</a:rPr>
                <a:t>Strict Technical Requirements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876468" y="2344796"/>
              <a:ext cx="2847767" cy="4616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</a:rPr>
                <a:t>Ease of Maintenance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190228" y="3284930"/>
              <a:ext cx="5898923" cy="4616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</a:rPr>
                <a:t>Goal of Long-Term Growth and Development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179434" y="2345759"/>
              <a:ext cx="3731984" cy="4616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</a:rPr>
                <a:t>Distance to Existing Utilities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79434" y="1422429"/>
              <a:ext cx="5837367" cy="4616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</a:rPr>
                <a:t>High Air Turnover, Need for Energy Recovery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897288" y="3261488"/>
              <a:ext cx="4127540" cy="4616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</a:rPr>
                <a:t>Strict Project Delivery Timeline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90228" y="4227368"/>
              <a:ext cx="3425168" cy="4616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</a:rPr>
                <a:t>Atypical Building Systems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271557" y="2357670"/>
              <a:ext cx="3006336" cy="4616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</a:rPr>
                <a:t>Environmental Impact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968359" y="1423712"/>
              <a:ext cx="3575018" cy="4616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</a:rPr>
                <a:t>Multi-Phase, Multiple Bids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494936" y="1422429"/>
              <a:ext cx="4229299" cy="4616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</a:rPr>
                <a:t>Complex Controls and Metering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832965" y="3273209"/>
              <a:ext cx="1694438" cy="4616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</a:rPr>
                <a:t>Cost Impact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338748" y="3284929"/>
              <a:ext cx="1396280" cy="46166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</a:rPr>
                <a:t>Efficiency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603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21" name="Rectangle 20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274" y="1959074"/>
            <a:ext cx="4114800" cy="1860804"/>
          </a:xfrm>
          <a:prstGeom prst="rect">
            <a:avLst/>
          </a:prstGeom>
        </p:spPr>
      </p:pic>
      <p:pic>
        <p:nvPicPr>
          <p:cNvPr id="12" name="Picture 2" descr="C:\Documents and Settings\jfreihaut\My Documents\My Pictures\total_chp_efficienc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48611" y="4093036"/>
            <a:ext cx="4114800" cy="2146852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433" y="2448278"/>
            <a:ext cx="384048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764" y="2264236"/>
            <a:ext cx="2875822" cy="36576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3715999" y="0"/>
            <a:ext cx="62293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Proposed Alternatives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47609" y="1224251"/>
            <a:ext cx="5766130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Depth: Cogeneration Plant Implementation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84350" y="1039586"/>
            <a:ext cx="4376647" cy="830997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Breadth 1: Power Interconnect &amp;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Black Start Capability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807422" y="1144079"/>
            <a:ext cx="3762505" cy="830997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Breadth 2: Alternate Project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Delivery System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Proposal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Decision Factors</a:t>
            </a:r>
          </a:p>
          <a:p>
            <a:pPr lvl="1"/>
            <a:r>
              <a:rPr lang="en-US" sz="1400" b="1" dirty="0" smtClean="0">
                <a:solidFill>
                  <a:schemeClr val="accent5"/>
                </a:solidFill>
              </a:rPr>
              <a:t>Proposal Components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764" y="5921836"/>
            <a:ext cx="17572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&lt;http</a:t>
            </a:r>
            <a:r>
              <a:rPr lang="en-US" sz="800" dirty="0" smtClean="0"/>
              <a:t>://www.fhwa.dot.gov&gt;</a:t>
            </a:r>
            <a:endParaRPr lang="en-US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14773274" y="6198423"/>
            <a:ext cx="15343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&lt;http</a:t>
            </a:r>
            <a:r>
              <a:rPr lang="en-US" sz="800" dirty="0" smtClean="0"/>
              <a:t>://www.epa.gov&gt;</a:t>
            </a:r>
            <a:endParaRPr lang="en-US" sz="800" dirty="0"/>
          </a:p>
        </p:txBody>
      </p:sp>
      <p:sp>
        <p:nvSpPr>
          <p:cNvPr id="27" name="TextBox 26"/>
          <p:cNvSpPr txBox="1"/>
          <p:nvPr/>
        </p:nvSpPr>
        <p:spPr>
          <a:xfrm>
            <a:off x="7965633" y="5166462"/>
            <a:ext cx="16257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&lt;http</a:t>
            </a:r>
            <a:r>
              <a:rPr lang="en-US" sz="800" dirty="0" smtClean="0"/>
              <a:t>://www-tc.pbs.org&gt;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4077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26" name="Rectangle 25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pPr lvl="1"/>
            <a:r>
              <a:rPr lang="en-US" sz="1400" b="1" dirty="0" smtClean="0">
                <a:solidFill>
                  <a:schemeClr val="accent5"/>
                </a:solidFill>
              </a:rPr>
              <a:t>Utility Data Analysis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Screening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Configuration Analyses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System Operation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Further Expansion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5277387"/>
              </p:ext>
            </p:extLst>
          </p:nvPr>
        </p:nvGraphicFramePr>
        <p:xfrm>
          <a:off x="21431250" y="3809288"/>
          <a:ext cx="5486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8659657"/>
              </p:ext>
            </p:extLst>
          </p:nvPr>
        </p:nvGraphicFramePr>
        <p:xfrm>
          <a:off x="21431250" y="713498"/>
          <a:ext cx="5486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2278276"/>
              </p:ext>
            </p:extLst>
          </p:nvPr>
        </p:nvGraphicFramePr>
        <p:xfrm>
          <a:off x="16607835" y="713498"/>
          <a:ext cx="44386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7646998"/>
              </p:ext>
            </p:extLst>
          </p:nvPr>
        </p:nvGraphicFramePr>
        <p:xfrm>
          <a:off x="16622122" y="3822240"/>
          <a:ext cx="44100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Char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240006"/>
              </p:ext>
            </p:extLst>
          </p:nvPr>
        </p:nvGraphicFramePr>
        <p:xfrm>
          <a:off x="11625263" y="2057400"/>
          <a:ext cx="41814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7396" y="1143000"/>
            <a:ext cx="3584925" cy="1231067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7562" y="2719310"/>
            <a:ext cx="3584759" cy="123149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7563" y="4296052"/>
            <a:ext cx="3584759" cy="1725318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0715625" y="-32382"/>
            <a:ext cx="6000750" cy="718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Campus Utility Data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6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4" grpId="0">
        <p:bldAsOne/>
      </p:bldGraphic>
      <p:bldGraphic spid="15" grpId="0">
        <p:bldAsOne/>
      </p:bldGraphic>
      <p:bldGraphic spid="16" grpId="0">
        <p:bldAsOne/>
      </p:bldGraphic>
      <p:bldGraphic spid="1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22" name="Rectangle 21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Utility Data Analysis</a:t>
            </a:r>
          </a:p>
          <a:p>
            <a:pPr lvl="1"/>
            <a:r>
              <a:rPr lang="en-US" sz="1400" b="1" dirty="0" smtClean="0">
                <a:solidFill>
                  <a:schemeClr val="accent5"/>
                </a:solidFill>
              </a:rPr>
              <a:t>Screening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Configuration Analyses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System Operation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Further Expansion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715625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 Selection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11537"/>
              </p:ext>
            </p:extLst>
          </p:nvPr>
        </p:nvGraphicFramePr>
        <p:xfrm>
          <a:off x="6414861" y="814198"/>
          <a:ext cx="8090357" cy="2743199"/>
        </p:xfrm>
        <a:graphic>
          <a:graphicData uri="http://schemas.openxmlformats.org/drawingml/2006/table">
            <a:tbl>
              <a:tblPr/>
              <a:tblGrid>
                <a:gridCol w="1827705"/>
                <a:gridCol w="609235"/>
                <a:gridCol w="609235"/>
                <a:gridCol w="609235"/>
                <a:gridCol w="609235"/>
                <a:gridCol w="609235"/>
                <a:gridCol w="609235"/>
                <a:gridCol w="609235"/>
                <a:gridCol w="28575"/>
                <a:gridCol w="28575"/>
                <a:gridCol w="25400"/>
                <a:gridCol w="31750"/>
                <a:gridCol w="1094719"/>
                <a:gridCol w="609235"/>
                <a:gridCol w="179753"/>
              </a:tblGrid>
              <a:tr h="22411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 Data Collection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8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29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How many hours per year does the facility operate? (hours)  Or, ask about operating schedule - day/week, hours/day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29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What is your average power demand during operation? (kW), 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294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 How much electricity do you use in a year, kWh?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9,369,859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294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 What is your facility's primary thermal load (i.e., DHW, steam/HW space heating, process steam, cooling, etc.)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Space Heating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294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 What is your average thermal demand? (MMBtu/hr), 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294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 How much fuel (gas/oil/etc) do you use in a year? (MMBtu/yr, Therms/yr, etc.)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51,922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294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 What is your current fuel price? ($/MMBtu)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$7.850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294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 How much do you pay for fuel annually? (Dollars/yr)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$405,770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29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 What are the CHP Fuel Costs? ($/MMBtu)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$7.850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29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 What is your average electricity price? ($/kWh)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294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 How much do you pay for electricity annually? (Dollars/yr)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$712,509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294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 What is the efficiency of your existing boiler(s)/thermal equipment? (decimal)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RGE HW Boiler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9294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 What is the efficiency of your existing chillers? (kWh/ton)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RGE Chiller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21840"/>
              </p:ext>
            </p:extLst>
          </p:nvPr>
        </p:nvGraphicFramePr>
        <p:xfrm>
          <a:off x="6670222" y="3973291"/>
          <a:ext cx="5386205" cy="2276475"/>
        </p:xfrm>
        <a:graphic>
          <a:graphicData uri="http://schemas.openxmlformats.org/drawingml/2006/table">
            <a:tbl>
              <a:tblPr/>
              <a:tblGrid>
                <a:gridCol w="1981200"/>
                <a:gridCol w="900234"/>
                <a:gridCol w="523148"/>
                <a:gridCol w="1131903"/>
                <a:gridCol w="849720"/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CHP System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Net CHP Power, kW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1,084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CHP System Specs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CHP Electric Efficiency, % (HHV)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36.8%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CHP system specs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CHP Thermal Output, Btu/kWh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3,854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CHP system specs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CHP Thermal Output,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MMBtu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CHP system specs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CHP Power to Heat Ratio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Calculated based on CHP power output and thermal output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CHP Availability,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 to 98%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Incremental O&amp;M Costs, $/kWh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$0.019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CHP system specs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Thermal Utilization,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 of available thermal captured and used - typically 80 to 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Total Installed Costs, $/kW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$2,335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CHP system specs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634319"/>
              </p:ext>
            </p:extLst>
          </p:nvPr>
        </p:nvGraphicFramePr>
        <p:xfrm>
          <a:off x="12533995" y="3733803"/>
          <a:ext cx="6521102" cy="2743200"/>
        </p:xfrm>
        <a:graphic>
          <a:graphicData uri="http://schemas.openxmlformats.org/drawingml/2006/table">
            <a:tbl>
              <a:tblPr/>
              <a:tblGrid>
                <a:gridCol w="2470150"/>
                <a:gridCol w="506369"/>
                <a:gridCol w="506369"/>
                <a:gridCol w="506369"/>
                <a:gridCol w="506369"/>
                <a:gridCol w="506369"/>
                <a:gridCol w="506369"/>
                <a:gridCol w="506369"/>
                <a:gridCol w="506369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Based on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Recip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Engines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Based on Gas Turbines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  Thermal Output, MMBtu/hr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0.34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2.64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3.85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10.67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24.47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52.62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76.42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141.33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Net Capacity, kW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System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Heat Rate, Btu/kWh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9,264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12,482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Net Electrical Efficiency,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Thermal Output, Btu/kWh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Thermal Output, MMBtu/hr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141.33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Thermal Output for Cooling (single effect)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Thermal Output for Cooling (double effect)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Total Efficiency,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Incremental O&amp;M, $/kWh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$0.0240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$0.0210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$0.0190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$0.0126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$0.0123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$0.0120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$0.0093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Installed Costs, $/kW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$2,737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$2,335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$1,917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$1,976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4F81B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4F81B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4F81B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4F81B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4F81B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4F81B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4F81B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7232" y="2057400"/>
            <a:ext cx="3657600" cy="36576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0830248" y="1369366"/>
            <a:ext cx="4791568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GE </a:t>
            </a:r>
            <a:r>
              <a:rPr lang="en-US" sz="2400" b="1" dirty="0" err="1" smtClean="0">
                <a:solidFill>
                  <a:schemeClr val="tx2"/>
                </a:solidFill>
              </a:rPr>
              <a:t>Jenbacher</a:t>
            </a:r>
            <a:r>
              <a:rPr lang="en-US" sz="2400" b="1" dirty="0" smtClean="0">
                <a:solidFill>
                  <a:schemeClr val="tx2"/>
                </a:solidFill>
              </a:rPr>
              <a:t> Reciprocating Engine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42424" y="5715000"/>
            <a:ext cx="39934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smtClean="0"/>
              <a:t>&lt;http</a:t>
            </a:r>
            <a:r>
              <a:rPr lang="en-US" sz="800" dirty="0"/>
              <a:t>://site.ge-energy.com/prod_serv/products/recip_engines/en/type3.htm&gt;</a:t>
            </a:r>
          </a:p>
        </p:txBody>
      </p:sp>
    </p:spTree>
    <p:extLst>
      <p:ext uri="{BB962C8B-B14F-4D97-AF65-F5344CB8AC3E}">
        <p14:creationId xmlns:p14="http://schemas.microsoft.com/office/powerpoint/2010/main" val="10889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54" name="Rectangle 53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6606546" y="1292880"/>
            <a:ext cx="2743200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Project Overview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83616" y="917128"/>
            <a:ext cx="2743200" cy="1200329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Construction Management Breadth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08801" y="1299301"/>
            <a:ext cx="2743200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Electrical Breadth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33986" y="1296676"/>
            <a:ext cx="2743200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Mechanical Depth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59171" y="1292880"/>
            <a:ext cx="2743200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Proposal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84356" y="1292880"/>
            <a:ext cx="2743200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Existing Systems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457185" y="1101793"/>
            <a:ext cx="2743200" cy="830997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Final </a:t>
            </a:r>
            <a:r>
              <a:rPr lang="en-US" sz="2400" b="1" dirty="0" err="1" smtClean="0">
                <a:solidFill>
                  <a:schemeClr val="tx2"/>
                </a:solidFill>
              </a:rPr>
              <a:t>Recomendations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84356" y="4493895"/>
            <a:ext cx="27432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Air-side HVAC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84356" y="2909603"/>
            <a:ext cx="27432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Existing Infrastructure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82149" y="3701749"/>
            <a:ext cx="27432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Water-side HVAC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503147" y="4493895"/>
            <a:ext cx="27432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Potential Benefits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493622" y="2877337"/>
            <a:ext cx="27432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Background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500940" y="3701749"/>
            <a:ext cx="27432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Research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508801" y="2909603"/>
            <a:ext cx="2743200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Interconnection Laws and Standards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506594" y="3701749"/>
            <a:ext cx="27432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Utility Interconnect Design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543511" y="4493895"/>
            <a:ext cx="27432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Configuration Analyses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533986" y="2909603"/>
            <a:ext cx="27432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Utility Data Analysis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541304" y="3701749"/>
            <a:ext cx="27432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Screening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585213" y="2909603"/>
            <a:ext cx="27432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Decision Factors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592531" y="3701749"/>
            <a:ext cx="27432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Proposal Components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84356" y="5286041"/>
            <a:ext cx="27432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Design Conditions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582149" y="6078187"/>
            <a:ext cx="27432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Design Objectives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544472" y="5286041"/>
            <a:ext cx="27432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System Operation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542265" y="6078187"/>
            <a:ext cx="2743200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Further Expansion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37" name="Straight Arrow Connector 36"/>
          <p:cNvCxnSpPr>
            <a:stCxn id="9" idx="3"/>
            <a:endCxn id="16" idx="1"/>
          </p:cNvCxnSpPr>
          <p:nvPr/>
        </p:nvCxnSpPr>
        <p:spPr>
          <a:xfrm>
            <a:off x="9349746" y="1523713"/>
            <a:ext cx="23461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2324561" y="1523713"/>
            <a:ext cx="23461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5319387" y="1523713"/>
            <a:ext cx="23461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4236822" y="1523713"/>
            <a:ext cx="23461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1252001" y="1523713"/>
            <a:ext cx="23461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8275940" y="1523713"/>
            <a:ext cx="23461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6" idx="2"/>
            <a:endCxn id="19" idx="0"/>
          </p:cNvCxnSpPr>
          <p:nvPr/>
        </p:nvCxnSpPr>
        <p:spPr>
          <a:xfrm>
            <a:off x="10955956" y="1754545"/>
            <a:ext cx="0" cy="115505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18" idx="0"/>
          </p:cNvCxnSpPr>
          <p:nvPr/>
        </p:nvCxnSpPr>
        <p:spPr>
          <a:xfrm>
            <a:off x="10953749" y="4071081"/>
            <a:ext cx="2207" cy="42281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9" idx="2"/>
            <a:endCxn id="20" idx="0"/>
          </p:cNvCxnSpPr>
          <p:nvPr/>
        </p:nvCxnSpPr>
        <p:spPr>
          <a:xfrm flipH="1">
            <a:off x="10953749" y="3278935"/>
            <a:ext cx="2207" cy="42281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31" idx="2"/>
            <a:endCxn id="32" idx="0"/>
          </p:cNvCxnSpPr>
          <p:nvPr/>
        </p:nvCxnSpPr>
        <p:spPr>
          <a:xfrm>
            <a:off x="13956813" y="3278935"/>
            <a:ext cx="7318" cy="42281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15" idx="2"/>
            <a:endCxn id="31" idx="0"/>
          </p:cNvCxnSpPr>
          <p:nvPr/>
        </p:nvCxnSpPr>
        <p:spPr>
          <a:xfrm>
            <a:off x="13930771" y="1754545"/>
            <a:ext cx="26042" cy="115505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18" idx="2"/>
            <a:endCxn id="33" idx="0"/>
          </p:cNvCxnSpPr>
          <p:nvPr/>
        </p:nvCxnSpPr>
        <p:spPr>
          <a:xfrm>
            <a:off x="10955956" y="4863227"/>
            <a:ext cx="0" cy="42281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33" idx="2"/>
            <a:endCxn id="34" idx="0"/>
          </p:cNvCxnSpPr>
          <p:nvPr/>
        </p:nvCxnSpPr>
        <p:spPr>
          <a:xfrm flipH="1">
            <a:off x="10953749" y="5655373"/>
            <a:ext cx="2207" cy="42281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35" idx="0"/>
            <a:endCxn id="27" idx="2"/>
          </p:cNvCxnSpPr>
          <p:nvPr/>
        </p:nvCxnSpPr>
        <p:spPr>
          <a:xfrm flipH="1" flipV="1">
            <a:off x="16915111" y="4863227"/>
            <a:ext cx="961" cy="42281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3" idx="2"/>
            <a:endCxn id="28" idx="0"/>
          </p:cNvCxnSpPr>
          <p:nvPr/>
        </p:nvCxnSpPr>
        <p:spPr>
          <a:xfrm>
            <a:off x="16905586" y="1758341"/>
            <a:ext cx="0" cy="115126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28" idx="2"/>
            <a:endCxn id="29" idx="0"/>
          </p:cNvCxnSpPr>
          <p:nvPr/>
        </p:nvCxnSpPr>
        <p:spPr>
          <a:xfrm>
            <a:off x="16905586" y="3278935"/>
            <a:ext cx="7318" cy="42281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35" idx="2"/>
            <a:endCxn id="36" idx="0"/>
          </p:cNvCxnSpPr>
          <p:nvPr/>
        </p:nvCxnSpPr>
        <p:spPr>
          <a:xfrm flipH="1">
            <a:off x="16913865" y="5655373"/>
            <a:ext cx="2207" cy="42281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29" idx="2"/>
            <a:endCxn id="27" idx="0"/>
          </p:cNvCxnSpPr>
          <p:nvPr/>
        </p:nvCxnSpPr>
        <p:spPr>
          <a:xfrm>
            <a:off x="16912904" y="4071081"/>
            <a:ext cx="2207" cy="42281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23" idx="2"/>
            <a:endCxn id="21" idx="0"/>
          </p:cNvCxnSpPr>
          <p:nvPr/>
        </p:nvCxnSpPr>
        <p:spPr>
          <a:xfrm>
            <a:off x="22872540" y="4071081"/>
            <a:ext cx="2207" cy="42281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22" idx="2"/>
            <a:endCxn id="23" idx="0"/>
          </p:cNvCxnSpPr>
          <p:nvPr/>
        </p:nvCxnSpPr>
        <p:spPr>
          <a:xfrm>
            <a:off x="22865222" y="3246669"/>
            <a:ext cx="7318" cy="45508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10" idx="2"/>
            <a:endCxn id="22" idx="0"/>
          </p:cNvCxnSpPr>
          <p:nvPr/>
        </p:nvCxnSpPr>
        <p:spPr>
          <a:xfrm>
            <a:off x="22855216" y="2117457"/>
            <a:ext cx="10006" cy="75988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25" idx="2"/>
            <a:endCxn id="26" idx="0"/>
          </p:cNvCxnSpPr>
          <p:nvPr/>
        </p:nvCxnSpPr>
        <p:spPr>
          <a:xfrm flipH="1">
            <a:off x="19878194" y="3555934"/>
            <a:ext cx="2207" cy="1458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12" idx="2"/>
            <a:endCxn id="25" idx="0"/>
          </p:cNvCxnSpPr>
          <p:nvPr/>
        </p:nvCxnSpPr>
        <p:spPr>
          <a:xfrm>
            <a:off x="19880401" y="1760966"/>
            <a:ext cx="0" cy="1148637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9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20" name="Rectangle 19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Utility Data Analysis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Screening</a:t>
            </a:r>
          </a:p>
          <a:p>
            <a:pPr lvl="1"/>
            <a:r>
              <a:rPr lang="en-US" sz="1400" b="1" dirty="0" smtClean="0">
                <a:solidFill>
                  <a:schemeClr val="accent5"/>
                </a:solidFill>
              </a:rPr>
              <a:t>Configuration Analyses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System Operation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Further Expansion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715625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 Sizing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637" y="2458107"/>
            <a:ext cx="3101850" cy="1941785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902354"/>
              </p:ext>
            </p:extLst>
          </p:nvPr>
        </p:nvGraphicFramePr>
        <p:xfrm>
          <a:off x="21921107" y="1143000"/>
          <a:ext cx="51625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54486105"/>
              </p:ext>
            </p:extLst>
          </p:nvPr>
        </p:nvGraphicFramePr>
        <p:xfrm>
          <a:off x="10715625" y="1179411"/>
          <a:ext cx="5124450" cy="2724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3488923389"/>
              </p:ext>
            </p:extLst>
          </p:nvPr>
        </p:nvGraphicFramePr>
        <p:xfrm>
          <a:off x="16357146" y="1160361"/>
          <a:ext cx="51244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45532" y="4395094"/>
            <a:ext cx="8886038" cy="131990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108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6" grpId="0">
        <p:bldAsOne/>
      </p:bldGraphic>
      <p:bldGraphic spid="19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58" name="Rectangle 57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Utility Data Analysis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Screening</a:t>
            </a:r>
          </a:p>
          <a:p>
            <a:pPr lvl="1"/>
            <a:r>
              <a:rPr lang="en-US" sz="1400" b="1" dirty="0" smtClean="0">
                <a:solidFill>
                  <a:schemeClr val="accent5"/>
                </a:solidFill>
              </a:rPr>
              <a:t>Configuration Analyses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System Operation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Further Expansion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715625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Configurations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21" y="1077687"/>
            <a:ext cx="1216152" cy="121615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23" y="3045169"/>
            <a:ext cx="1216152" cy="121615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449" y="3045169"/>
            <a:ext cx="1216152" cy="121615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640" y="5037691"/>
            <a:ext cx="1216152" cy="121615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141" y="5041611"/>
            <a:ext cx="1216152" cy="121615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639" y="5037691"/>
            <a:ext cx="1216152" cy="121615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354" y="3879401"/>
            <a:ext cx="2016369" cy="1828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020" y="3826334"/>
            <a:ext cx="2172035" cy="1828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249" y="3865794"/>
            <a:ext cx="1121664" cy="1828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516" y="3865794"/>
            <a:ext cx="2016369" cy="1828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411" y="3865794"/>
            <a:ext cx="1121664" cy="1828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2226" y="1186546"/>
            <a:ext cx="1216152" cy="121615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094" y="1133479"/>
            <a:ext cx="1216152" cy="121615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962" y="1133479"/>
            <a:ext cx="1216152" cy="1216152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27" name="Straight Arrow Connector 26"/>
          <p:cNvCxnSpPr>
            <a:stCxn id="25" idx="2"/>
            <a:endCxn id="9" idx="0"/>
          </p:cNvCxnSpPr>
          <p:nvPr/>
        </p:nvCxnSpPr>
        <p:spPr>
          <a:xfrm>
            <a:off x="16108038" y="2349631"/>
            <a:ext cx="0" cy="14767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2"/>
          </p:cNvCxnSpPr>
          <p:nvPr/>
        </p:nvCxnSpPr>
        <p:spPr>
          <a:xfrm>
            <a:off x="24940302" y="2402698"/>
            <a:ext cx="1116941" cy="14767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2"/>
            <a:endCxn id="21" idx="0"/>
          </p:cNvCxnSpPr>
          <p:nvPr/>
        </p:nvCxnSpPr>
        <p:spPr>
          <a:xfrm flipH="1">
            <a:off x="24303701" y="2402698"/>
            <a:ext cx="636601" cy="14630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4" idx="2"/>
            <a:endCxn id="10" idx="0"/>
          </p:cNvCxnSpPr>
          <p:nvPr/>
        </p:nvCxnSpPr>
        <p:spPr>
          <a:xfrm>
            <a:off x="20524170" y="2349631"/>
            <a:ext cx="1144911" cy="15161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4" idx="2"/>
            <a:endCxn id="5" idx="0"/>
          </p:cNvCxnSpPr>
          <p:nvPr/>
        </p:nvCxnSpPr>
        <p:spPr>
          <a:xfrm flipH="1">
            <a:off x="19915539" y="2349631"/>
            <a:ext cx="608631" cy="15297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2" idx="2"/>
          </p:cNvCxnSpPr>
          <p:nvPr/>
        </p:nvCxnSpPr>
        <p:spPr>
          <a:xfrm>
            <a:off x="26057243" y="5694594"/>
            <a:ext cx="0" cy="4449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4332226" y="6139547"/>
            <a:ext cx="17250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24332226" y="5650700"/>
            <a:ext cx="0" cy="4888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5475716" y="2956383"/>
            <a:ext cx="126464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Year-Round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1028931" y="2956383"/>
            <a:ext cx="91352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Heating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9391369" y="2956383"/>
            <a:ext cx="88838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Cooling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4704018" y="5954881"/>
            <a:ext cx="94827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Makeup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409114" y="2957580"/>
            <a:ext cx="91352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Heating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3771552" y="2957580"/>
            <a:ext cx="88838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Cooling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9718797" y="849087"/>
            <a:ext cx="0" cy="22860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8876847" y="2829686"/>
            <a:ext cx="0" cy="22860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8028715" y="4809091"/>
            <a:ext cx="0" cy="22860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11633716" y="4809091"/>
            <a:ext cx="0" cy="22860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9833217" y="4809091"/>
            <a:ext cx="0" cy="22860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10714999" y="2816569"/>
            <a:ext cx="0" cy="22860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858000" y="849087"/>
            <a:ext cx="2878818" cy="95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858000" y="2829686"/>
            <a:ext cx="385699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878199" y="4774747"/>
            <a:ext cx="4767584" cy="3706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4" idx="2"/>
          </p:cNvCxnSpPr>
          <p:nvPr/>
        </p:nvCxnSpPr>
        <p:spPr>
          <a:xfrm>
            <a:off x="9718797" y="2293839"/>
            <a:ext cx="0" cy="228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8028715" y="6253843"/>
            <a:ext cx="0" cy="228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11645783" y="6253843"/>
            <a:ext cx="0" cy="228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9827109" y="6253843"/>
            <a:ext cx="0" cy="228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8880144" y="4261321"/>
            <a:ext cx="0" cy="228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0714999" y="4261321"/>
            <a:ext cx="0" cy="228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9718797" y="2522439"/>
            <a:ext cx="2758953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8874763" y="4467823"/>
            <a:ext cx="3602987" cy="2209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8024245" y="6463393"/>
            <a:ext cx="4453505" cy="1905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8831955" y="5675612"/>
            <a:ext cx="15969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smtClean="0"/>
              <a:t>Trane Product Literature</a:t>
            </a:r>
            <a:endParaRPr lang="en-US" sz="800" dirty="0"/>
          </a:p>
        </p:txBody>
      </p:sp>
      <p:sp>
        <p:nvSpPr>
          <p:cNvPr id="71" name="TextBox 70"/>
          <p:cNvSpPr txBox="1"/>
          <p:nvPr/>
        </p:nvSpPr>
        <p:spPr>
          <a:xfrm>
            <a:off x="21028931" y="5707230"/>
            <a:ext cx="16433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smtClean="0"/>
              <a:t>AERCO Product Literature</a:t>
            </a:r>
            <a:endParaRPr lang="en-US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14927828" y="5638840"/>
            <a:ext cx="19784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smtClean="0"/>
              <a:t>Cleaver Brooks Product Literature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0790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19" name="Rectangle 18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Utility Data Analysis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Screening</a:t>
            </a:r>
          </a:p>
          <a:p>
            <a:pPr lvl="1"/>
            <a:r>
              <a:rPr lang="en-US" sz="1400" b="1" dirty="0" smtClean="0">
                <a:solidFill>
                  <a:schemeClr val="accent5"/>
                </a:solidFill>
              </a:rPr>
              <a:t>Configuration Analyses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System Operation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Further Expansion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715625" y="0"/>
            <a:ext cx="6000750" cy="71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Configuration Analysis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662" y="2225879"/>
            <a:ext cx="9654677" cy="2406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9515" y="898065"/>
            <a:ext cx="5956308" cy="26763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9515" y="3788981"/>
            <a:ext cx="5956308" cy="26763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888660" y="2657476"/>
            <a:ext cx="9654677" cy="4667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1894538" y="1632358"/>
            <a:ext cx="3642920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Plant Configuration Results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4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17" name="Rectangle 16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Utility Data Analysis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Screening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Configuration Analyses</a:t>
            </a:r>
          </a:p>
          <a:p>
            <a:pPr lvl="1"/>
            <a:r>
              <a:rPr lang="en-US" sz="1400" b="1" dirty="0" smtClean="0">
                <a:solidFill>
                  <a:schemeClr val="accent5"/>
                </a:solidFill>
              </a:rPr>
              <a:t>System Operation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Further Expansion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830299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Cogeneration System Schematic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46507" y="2270469"/>
            <a:ext cx="5210657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High-Temperature Water Steam System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017" y="1454494"/>
            <a:ext cx="2676525" cy="2466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507" y="3937000"/>
            <a:ext cx="4381500" cy="2235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889860" y="4778471"/>
            <a:ext cx="4066434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Once-Trough Steam Generator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779" y="718460"/>
            <a:ext cx="9700875" cy="59436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9934575" y="2457450"/>
            <a:ext cx="4895850" cy="41392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306715" y="1454494"/>
            <a:ext cx="1695017" cy="7457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306715" y="4636412"/>
            <a:ext cx="1695017" cy="7457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669473" y="6293078"/>
            <a:ext cx="49103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smtClean="0"/>
              <a:t>&lt;http</a:t>
            </a:r>
            <a:r>
              <a:rPr lang="en-US" sz="800" dirty="0"/>
              <a:t>://</a:t>
            </a:r>
            <a:r>
              <a:rPr lang="en-US" sz="800" dirty="0" smtClean="0"/>
              <a:t>inproheat.com/sites/files/imagecache/product_nodeview/products/pic-onceThrough-zz_0.jpg&gt;</a:t>
            </a:r>
            <a:endParaRPr lang="en-US" sz="800" dirty="0"/>
          </a:p>
        </p:txBody>
      </p:sp>
      <p:sp>
        <p:nvSpPr>
          <p:cNvPr id="24" name="Rectangle 23"/>
          <p:cNvSpPr/>
          <p:nvPr/>
        </p:nvSpPr>
        <p:spPr>
          <a:xfrm>
            <a:off x="23030395" y="3921469"/>
            <a:ext cx="20537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smtClean="0"/>
              <a:t>&lt;http://www.davegreenwald.com&gt;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9910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3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19" name="Rectangle 18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63" y="0"/>
            <a:ext cx="11419930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Utility Data Analysis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Screening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Configuration Analyses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System Operation</a:t>
            </a:r>
          </a:p>
          <a:p>
            <a:pPr lvl="1"/>
            <a:r>
              <a:rPr lang="en-US" sz="1400" b="1" dirty="0" smtClean="0">
                <a:solidFill>
                  <a:schemeClr val="accent5"/>
                </a:solidFill>
              </a:rPr>
              <a:t>Further Expansion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540265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Further Expansion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55803" y="4177108"/>
            <a:ext cx="6769674" cy="1200329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Locate Additional Plant Capacity in NEW Building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Lap Pool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Hydrotherapy Pool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279086" y="3564294"/>
            <a:ext cx="3732983" cy="24259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540265" y="1537605"/>
            <a:ext cx="6040500" cy="1200329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Generator Sizing Accommodates Expansion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Fit out of 4</a:t>
            </a:r>
            <a:r>
              <a:rPr lang="en-US" sz="2400" b="1" baseline="30000" dirty="0" smtClean="0">
                <a:solidFill>
                  <a:schemeClr val="tx2"/>
                </a:solidFill>
              </a:rPr>
              <a:t>th</a:t>
            </a:r>
            <a:r>
              <a:rPr lang="en-US" sz="2400" b="1" dirty="0" smtClean="0">
                <a:solidFill>
                  <a:schemeClr val="tx2"/>
                </a:solidFill>
              </a:rPr>
              <a:t> Floor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AHU Humidifiers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580914" y="1552574"/>
            <a:ext cx="1575998" cy="12656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51122" y="6642556"/>
            <a:ext cx="34387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Image </a:t>
            </a:r>
            <a:r>
              <a:rPr lang="en-US" sz="800" b="1" dirty="0"/>
              <a:t>© &lt;http://www.neomed.edu/about/pdfs/neomed-campus-map.pdf&gt;</a:t>
            </a:r>
          </a:p>
        </p:txBody>
      </p:sp>
    </p:spTree>
    <p:extLst>
      <p:ext uri="{BB962C8B-B14F-4D97-AF65-F5344CB8AC3E}">
        <p14:creationId xmlns:p14="http://schemas.microsoft.com/office/powerpoint/2010/main" val="232451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21" name="Rectangle 20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pPr lvl="1"/>
            <a:r>
              <a:rPr lang="en-US" sz="1400" b="1" dirty="0" smtClean="0">
                <a:solidFill>
                  <a:schemeClr val="accent5"/>
                </a:solidFill>
              </a:rPr>
              <a:t>Interconnect Laws and Standards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Utility Interconnect Design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733870" y="0"/>
            <a:ext cx="7964261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Interconnect Laws and Standards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1409" y="1359609"/>
            <a:ext cx="2584518" cy="49082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3624" y="685798"/>
            <a:ext cx="2529191" cy="59436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603668" y="5058752"/>
            <a:ext cx="1218107" cy="1609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591560" y="4543425"/>
            <a:ext cx="1322205" cy="1524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80925" y="1785257"/>
            <a:ext cx="4846198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Ohio has </a:t>
            </a:r>
            <a:r>
              <a:rPr lang="en-US" sz="2400" b="1" dirty="0">
                <a:solidFill>
                  <a:schemeClr val="tx2"/>
                </a:solidFill>
              </a:rPr>
              <a:t>v</a:t>
            </a:r>
            <a:r>
              <a:rPr lang="en-US" sz="2400" b="1" dirty="0" smtClean="0">
                <a:solidFill>
                  <a:schemeClr val="tx2"/>
                </a:solidFill>
              </a:rPr>
              <a:t>ery “DG-Friendly” Policies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0925" y="2658346"/>
            <a:ext cx="5350311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Disconnect Switch at discretion of Utility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80925" y="3531435"/>
            <a:ext cx="6840783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No Generation System </a:t>
            </a:r>
            <a:r>
              <a:rPr lang="en-US" sz="2400" b="1" dirty="0">
                <a:solidFill>
                  <a:schemeClr val="tx2"/>
                </a:solidFill>
              </a:rPr>
              <a:t>S</a:t>
            </a:r>
            <a:r>
              <a:rPr lang="en-US" sz="2400" b="1" dirty="0" smtClean="0">
                <a:solidFill>
                  <a:schemeClr val="tx2"/>
                </a:solidFill>
              </a:rPr>
              <a:t>ize Limit for Interconnection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80925" y="4404524"/>
            <a:ext cx="9015801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Net Metering mandated for all IOU’s; </a:t>
            </a:r>
            <a:r>
              <a:rPr lang="en-US" sz="2400" b="1" dirty="0">
                <a:solidFill>
                  <a:schemeClr val="tx2"/>
                </a:solidFill>
              </a:rPr>
              <a:t>No </a:t>
            </a:r>
            <a:r>
              <a:rPr lang="en-US" sz="2400" b="1" dirty="0" smtClean="0">
                <a:solidFill>
                  <a:schemeClr val="tx2"/>
                </a:solidFill>
              </a:rPr>
              <a:t>Generation System </a:t>
            </a:r>
            <a:r>
              <a:rPr lang="en-US" sz="2400" b="1" dirty="0">
                <a:solidFill>
                  <a:schemeClr val="tx2"/>
                </a:solidFill>
              </a:rPr>
              <a:t>S</a:t>
            </a:r>
            <a:r>
              <a:rPr lang="en-US" sz="2400" b="1" dirty="0" smtClean="0">
                <a:solidFill>
                  <a:schemeClr val="tx2"/>
                </a:solidFill>
              </a:rPr>
              <a:t>ize Limit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295158" y="6160102"/>
            <a:ext cx="25426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smtClean="0"/>
              <a:t>EPA Clean Energy-Environment Guide to Action</a:t>
            </a:r>
            <a:endParaRPr lang="en-US" sz="800" dirty="0"/>
          </a:p>
        </p:txBody>
      </p:sp>
      <p:sp>
        <p:nvSpPr>
          <p:cNvPr id="27" name="Rectangle 26"/>
          <p:cNvSpPr/>
          <p:nvPr/>
        </p:nvSpPr>
        <p:spPr>
          <a:xfrm>
            <a:off x="23360083" y="6528784"/>
            <a:ext cx="25426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smtClean="0"/>
              <a:t>EPA Clean Energy-Environment Guide to Action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4116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14" name="Rectangle 13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Interconnect Laws and Standards</a:t>
            </a:r>
          </a:p>
          <a:p>
            <a:pPr lvl="1"/>
            <a:r>
              <a:rPr lang="en-US" sz="1400" b="1" dirty="0" smtClean="0">
                <a:solidFill>
                  <a:schemeClr val="accent5"/>
                </a:solidFill>
              </a:rPr>
              <a:t>Utility Interconnect Design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585801" y="0"/>
            <a:ext cx="10489746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Generation and Utility Parallel Operation Schematic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613" y="685799"/>
            <a:ext cx="2082919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18" name="Rectangle 17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pPr lvl="1"/>
            <a:r>
              <a:rPr lang="en-US" sz="1400" b="1" dirty="0" smtClean="0">
                <a:solidFill>
                  <a:schemeClr val="accent5"/>
                </a:solidFill>
              </a:rPr>
              <a:t>Background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Research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Potential Benefits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3830299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Delivery Methods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3050" y="1069410"/>
            <a:ext cx="664411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7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18" name="Rectangle 17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pPr lvl="1"/>
            <a:r>
              <a:rPr lang="en-US" sz="1400" b="1" dirty="0" smtClean="0">
                <a:solidFill>
                  <a:schemeClr val="accent5"/>
                </a:solidFill>
              </a:rPr>
              <a:t>Background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Research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Potential Benefits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3830299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Delivery Methods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588" y="914399"/>
            <a:ext cx="5164658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1887" y="914399"/>
            <a:ext cx="5164658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1737" y="685799"/>
            <a:ext cx="434176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5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45" y="5169355"/>
            <a:ext cx="6566337" cy="13716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30" name="Rectangle 29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Background</a:t>
            </a:r>
          </a:p>
          <a:p>
            <a:pPr lvl="1"/>
            <a:r>
              <a:rPr lang="en-US" sz="1400" b="1" dirty="0" smtClean="0">
                <a:solidFill>
                  <a:schemeClr val="accent5"/>
                </a:solidFill>
              </a:rPr>
              <a:t>Research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Potential Benefits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830299" y="0"/>
            <a:ext cx="6000750" cy="718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Results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77747" y="1143000"/>
            <a:ext cx="2499787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Univariate Results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282397" y="3338489"/>
            <a:ext cx="2751459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Multivariate Results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084440" y="1872342"/>
            <a:ext cx="54864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50% CMR and DB delivered on-time or early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50% DBB more than 4% late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CMR,DB Quality &gt; DBB Quality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034649" y="4067832"/>
            <a:ext cx="54864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DB &lt; CMR DBB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Delivery Method significant influence on construction speed, some influence on total delivery speed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Delivery Method single biggest influence on schedule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Project Delivery Method biggest influence on every metric overall, matched only by Facility </a:t>
            </a:r>
            <a:r>
              <a:rPr lang="en-US" b="1" dirty="0">
                <a:solidFill>
                  <a:schemeClr val="tx2"/>
                </a:solidFill>
              </a:rPr>
              <a:t>T</a:t>
            </a:r>
            <a:r>
              <a:rPr lang="en-US" b="1" dirty="0" smtClean="0">
                <a:solidFill>
                  <a:schemeClr val="tx2"/>
                </a:solidFill>
              </a:rPr>
              <a:t>ype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9774" y="1567543"/>
            <a:ext cx="6781800" cy="394335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13506450" y="3495676"/>
            <a:ext cx="6637930" cy="3330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968952" y="6004835"/>
            <a:ext cx="908848" cy="4626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761" y="3709310"/>
            <a:ext cx="4869191" cy="137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7413" y="2249265"/>
            <a:ext cx="5333886" cy="137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5325" y="794652"/>
            <a:ext cx="3232658" cy="1371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115424" y="1619249"/>
            <a:ext cx="771525" cy="4626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1368313" y="3076575"/>
            <a:ext cx="766537" cy="4626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092598" y="4535265"/>
            <a:ext cx="1413351" cy="4626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3439773" y="5510893"/>
            <a:ext cx="34195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Image </a:t>
            </a:r>
            <a:r>
              <a:rPr lang="en-US" sz="800" dirty="0" smtClean="0"/>
              <a:t>© Journal </a:t>
            </a:r>
            <a:r>
              <a:rPr lang="en-US" sz="800" dirty="0"/>
              <a:t>of Construction Engineering and Management Nov/Dec 1998</a:t>
            </a:r>
          </a:p>
        </p:txBody>
      </p:sp>
    </p:spTree>
    <p:extLst>
      <p:ext uri="{BB962C8B-B14F-4D97-AF65-F5344CB8AC3E}">
        <p14:creationId xmlns:p14="http://schemas.microsoft.com/office/powerpoint/2010/main" val="24222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/>
      <p:bldP spid="20" grpId="0"/>
      <p:bldP spid="22" grpId="0" animBg="1"/>
      <p:bldP spid="24" grpId="0" animBg="1"/>
      <p:bldP spid="25" grpId="0" animBg="1"/>
      <p:bldP spid="26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18" name="Rectangle 17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842" y="707570"/>
            <a:ext cx="7335084" cy="59436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869317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Location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229350" y="0"/>
            <a:ext cx="0" cy="685800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03485" y="466408"/>
            <a:ext cx="3657600" cy="59251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796" y="1600200"/>
            <a:ext cx="4719484" cy="36576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216938" y="5710535"/>
            <a:ext cx="2743200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Utica Shale Region 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003485" y="5708303"/>
            <a:ext cx="3657600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5A	Cool and Moist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35715" y="5084058"/>
            <a:ext cx="4549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© &lt;</a:t>
            </a:r>
            <a:r>
              <a:rPr lang="en-US" sz="800" dirty="0" smtClean="0"/>
              <a:t>http</a:t>
            </a:r>
            <a:r>
              <a:rPr lang="en-US" sz="800" dirty="0"/>
              <a:t>://upload.wikimedia.org/wikipedia/commons/thumb/b/b2/Utica_Shale_assessment_-_01.jpg/220px-Utica_Shale_assessment_-_</a:t>
            </a:r>
            <a:r>
              <a:rPr lang="en-US" sz="800" dirty="0" smtClean="0"/>
              <a:t>01.jpg&gt;</a:t>
            </a:r>
            <a:endParaRPr lang="en-US" sz="800" dirty="0"/>
          </a:p>
        </p:txBody>
      </p:sp>
      <p:sp>
        <p:nvSpPr>
          <p:cNvPr id="26" name="TextBox 25"/>
          <p:cNvSpPr txBox="1"/>
          <p:nvPr/>
        </p:nvSpPr>
        <p:spPr>
          <a:xfrm>
            <a:off x="20869691" y="5084058"/>
            <a:ext cx="20168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© </a:t>
            </a:r>
            <a:r>
              <a:rPr lang="en-US" sz="800" dirty="0"/>
              <a:t>ASHRAE Std. 90.1.5.1.4 Figure B1-1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8590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16" name="Rectangle 15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Background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Research</a:t>
            </a:r>
          </a:p>
          <a:p>
            <a:pPr lvl="1"/>
            <a:r>
              <a:rPr lang="en-US" sz="1400" b="1" dirty="0" smtClean="0">
                <a:solidFill>
                  <a:schemeClr val="accent5"/>
                </a:solidFill>
              </a:rPr>
              <a:t>Potential Benefits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830299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Benefits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65678" y="1058148"/>
            <a:ext cx="2486450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Schedule Slippage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323755" y="451527"/>
            <a:ext cx="4572000" cy="7161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37154" y="417789"/>
            <a:ext cx="4572000" cy="7228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453" y="3090862"/>
            <a:ext cx="5676900" cy="113347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229350" y="6629399"/>
            <a:ext cx="22012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Images © the </a:t>
            </a:r>
            <a:r>
              <a:rPr lang="en-US" sz="800" dirty="0" err="1" smtClean="0"/>
              <a:t>Ruhlin</a:t>
            </a:r>
            <a:r>
              <a:rPr lang="en-US" sz="800" dirty="0" smtClean="0"/>
              <a:t> Group, NEOMED University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3499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19" name="Rectangle 18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Background</a:t>
            </a:r>
          </a:p>
          <a:p>
            <a:pPr lvl="1"/>
            <a:r>
              <a:rPr lang="en-US" sz="1400" dirty="0" smtClean="0">
                <a:solidFill>
                  <a:schemeClr val="accent5"/>
                </a:solidFill>
              </a:rPr>
              <a:t>Research</a:t>
            </a:r>
          </a:p>
          <a:p>
            <a:pPr lvl="1"/>
            <a:r>
              <a:rPr lang="en-US" sz="1400" b="1" dirty="0" smtClean="0">
                <a:solidFill>
                  <a:schemeClr val="accent5"/>
                </a:solidFill>
              </a:rPr>
              <a:t>Potential Benefits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830299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Benefits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10394" y="1095523"/>
            <a:ext cx="1290161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Disputes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616" y="685799"/>
            <a:ext cx="5671252" cy="5943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5235" y="3717959"/>
            <a:ext cx="4029075" cy="15525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01726" y="2044663"/>
            <a:ext cx="2819400" cy="137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9863" y="1966912"/>
            <a:ext cx="5991225" cy="439102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229350" y="6599693"/>
            <a:ext cx="22012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Images © the </a:t>
            </a:r>
            <a:r>
              <a:rPr lang="en-US" sz="800" dirty="0" err="1" smtClean="0"/>
              <a:t>Ruhlin</a:t>
            </a:r>
            <a:r>
              <a:rPr lang="en-US" sz="800" dirty="0" smtClean="0"/>
              <a:t> Group, NEOMED University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3672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22" name="Rectangle 21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284527" y="0"/>
            <a:ext cx="9661072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 Recommendations Based On Analyses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274" y="1959074"/>
            <a:ext cx="4114800" cy="1860804"/>
          </a:xfrm>
          <a:prstGeom prst="rect">
            <a:avLst/>
          </a:prstGeom>
        </p:spPr>
      </p:pic>
      <p:pic>
        <p:nvPicPr>
          <p:cNvPr id="11" name="Picture 2" descr="C:\Documents and Settings\jfreihaut\My Documents\My Pictures\total_chp_efficienc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48611" y="4093036"/>
            <a:ext cx="4114800" cy="2146852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433" y="2448278"/>
            <a:ext cx="3840480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764" y="2264236"/>
            <a:ext cx="2875822" cy="3657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947609" y="1224251"/>
            <a:ext cx="5766130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Depth: Cogeneration Plant Implementation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84350" y="1039586"/>
            <a:ext cx="4376647" cy="830997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Breadth 1: Power Interconnect &amp;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Black Start Capability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807422" y="1144079"/>
            <a:ext cx="3762505" cy="830997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Breadth 2: Alternate Project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Delivery System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173" y="2697312"/>
            <a:ext cx="1429000" cy="14633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174" y="2728961"/>
            <a:ext cx="1429000" cy="14633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1511" y="2697312"/>
            <a:ext cx="1429000" cy="146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4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20" name="Rectangle 19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Conclusion/Acknowledgements</a:t>
            </a:r>
            <a:endParaRPr lang="en-US" sz="18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5531" y="1159327"/>
            <a:ext cx="2511344" cy="1828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403" y="3060973"/>
            <a:ext cx="3657600" cy="1302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803" y="4600453"/>
            <a:ext cx="1828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49" y="2538696"/>
            <a:ext cx="1826467" cy="2029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3918100"/>
            <a:ext cx="2286000" cy="24873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1050468"/>
            <a:ext cx="2286000" cy="2249325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821139"/>
              </p:ext>
            </p:extLst>
          </p:nvPr>
        </p:nvGraphicFramePr>
        <p:xfrm>
          <a:off x="12739023" y="1143000"/>
          <a:ext cx="8229600" cy="50535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0307"/>
                <a:gridCol w="5539293"/>
              </a:tblGrid>
              <a:tr h="349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</a:rPr>
                        <a:t>Chris Schoonover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</a:rPr>
                        <a:t>Principal -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</a:rPr>
                        <a:t>Scheeser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</a:rPr>
                        <a:t> Buckley Mayfield, LLC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9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</a:rPr>
                        <a:t>Brian Ault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</a:rPr>
                        <a:t>Mechanical Engineer - 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</a:rPr>
                        <a:t>Scheeser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</a:rPr>
                        <a:t> Buckley Mayfield, LLC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5748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</a:rPr>
                        <a:t>Blaine Wyckoff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</a:rPr>
                        <a:t>Director of Campus Operations- Northeast Ohio Medical University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5748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</a:rPr>
                        <a:t>Jim Rankin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</a:rPr>
                        <a:t>Asst. Dir. of Campus Operations- Northeast Ohio Medical University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842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</a:rPr>
                        <a:t>Jim Freihaut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0075" algn="l"/>
                        </a:tabLs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</a:rPr>
                        <a:t>Professor of Architectural Engineering – Penn State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49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</a:rPr>
                        <a:t>Rob Leicht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</a:rPr>
                        <a:t>Asst. Professor of Architectural Engineering – Penn State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49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</a:rPr>
                        <a:t>Tim Warren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</a:rPr>
                        <a:t>President - JDB Engineering, Inc.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49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</a:rPr>
                        <a:t>Tom Leary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</a:rPr>
                        <a:t>Executive VP/DOP - JDB Engineering, Inc.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49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</a:rPr>
                        <a:t>Ari Tinkoff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</a:rPr>
                        <a:t>Managing Director/Principal - BR+A Consulting Engineers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49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</a:rPr>
                        <a:t>Scott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effectLst/>
                        </a:rPr>
                        <a:t>Walthour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</a:rPr>
                        <a:t>Managing Principal – Arium AE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49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</a:rPr>
                        <a:t>Chris Elgin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0075" algn="l"/>
                        </a:tabLs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</a:rPr>
                        <a:t>Structural Engineer - GPD Group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49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</a:rPr>
                        <a:t>Diet Mt. Dew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0075" algn="l"/>
                        </a:tabLs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</a:rPr>
                        <a:t>Carbonated Soft Drink – PepsiCo Inc.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349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effectLst/>
                        </a:rPr>
                        <a:t>Steam</a:t>
                      </a:r>
                      <a:endParaRPr lang="en-US" sz="18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0075" algn="l"/>
                        </a:tabLs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</a:rPr>
                        <a:t>Internet-based gaming platform – Valve Corporation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13715999" y="0"/>
            <a:ext cx="62293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Acknowledgements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3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15" name="Rectangle 14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63" y="0"/>
            <a:ext cx="11419930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540265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Campus Map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51122" y="6642556"/>
            <a:ext cx="34387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Image </a:t>
            </a:r>
            <a:r>
              <a:rPr lang="en-US" sz="800" b="1" dirty="0"/>
              <a:t>© &lt;http://www.neomed.edu/about/pdfs/neomed-campus-map.pdf&gt;</a:t>
            </a:r>
          </a:p>
        </p:txBody>
      </p:sp>
    </p:spTree>
    <p:extLst>
      <p:ext uri="{BB962C8B-B14F-4D97-AF65-F5344CB8AC3E}">
        <p14:creationId xmlns:p14="http://schemas.microsoft.com/office/powerpoint/2010/main" val="256263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23" name="Rectangle 22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63" y="0"/>
            <a:ext cx="11419930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540265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1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580914" y="1552574"/>
            <a:ext cx="1575998" cy="12656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7744299" y="998576"/>
            <a:ext cx="416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Research and Graduate Education Building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>
            <a:stCxn id="17" idx="3"/>
            <a:endCxn id="18" idx="1"/>
          </p:cNvCxnSpPr>
          <p:nvPr/>
        </p:nvCxnSpPr>
        <p:spPr>
          <a:xfrm flipV="1">
            <a:off x="12156912" y="1183242"/>
            <a:ext cx="5587387" cy="1002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944" y="1367908"/>
            <a:ext cx="4114800" cy="228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761" y="1396829"/>
            <a:ext cx="4617447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636" y="3978104"/>
            <a:ext cx="3869741" cy="2286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51122" y="6642556"/>
            <a:ext cx="34387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Image </a:t>
            </a:r>
            <a:r>
              <a:rPr lang="en-US" sz="800" b="1" dirty="0"/>
              <a:t>© &lt;http://www.neomed.edu/about/pdfs/neomed-campus-map.pdf&gt;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79905" y="3619612"/>
            <a:ext cx="27638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smtClean="0"/>
              <a:t>&lt;http</a:t>
            </a:r>
            <a:r>
              <a:rPr lang="en-US" sz="800" dirty="0"/>
              <a:t>://</a:t>
            </a:r>
            <a:r>
              <a:rPr lang="en-US" sz="800" dirty="0" smtClean="0"/>
              <a:t>www.ruhlin.com/highered-neomedrgecmu&gt;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0917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28" name="Rectangle 27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63" y="0"/>
            <a:ext cx="11419930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540265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1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724900" y="1925411"/>
            <a:ext cx="1684011" cy="7034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7890822" y="979816"/>
            <a:ext cx="363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Comparative Medical Unit Expansion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>
            <a:stCxn id="17" idx="3"/>
            <a:endCxn id="18" idx="1"/>
          </p:cNvCxnSpPr>
          <p:nvPr/>
        </p:nvCxnSpPr>
        <p:spPr>
          <a:xfrm flipV="1">
            <a:off x="10408911" y="1164482"/>
            <a:ext cx="7481911" cy="11126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582" y="1363632"/>
            <a:ext cx="3429000" cy="2286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582" y="3886200"/>
            <a:ext cx="3429000" cy="228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1953" y="1416735"/>
            <a:ext cx="3898425" cy="27432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0306051" y="2679779"/>
            <a:ext cx="1207926" cy="8539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8061953" y="5213093"/>
            <a:ext cx="115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REDI-Zone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>
            <a:stCxn id="24" idx="3"/>
            <a:endCxn id="25" idx="1"/>
          </p:cNvCxnSpPr>
          <p:nvPr/>
        </p:nvCxnSpPr>
        <p:spPr>
          <a:xfrm>
            <a:off x="11513977" y="3106777"/>
            <a:ext cx="6547976" cy="2290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51122" y="6642556"/>
            <a:ext cx="34387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Image </a:t>
            </a:r>
            <a:r>
              <a:rPr lang="en-US" sz="800" b="1" dirty="0"/>
              <a:t>© &lt;http://www.neomed.edu/about/pdfs/neomed-campus-map.pdf&gt;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462041" y="3649632"/>
            <a:ext cx="18453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err="1" smtClean="0"/>
              <a:t>Scheeser</a:t>
            </a:r>
            <a:r>
              <a:rPr lang="en-US" sz="800" dirty="0" smtClean="0"/>
              <a:t> Buckley Mayfield LLC</a:t>
            </a:r>
            <a:endParaRPr lang="en-US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23462041" y="6151076"/>
            <a:ext cx="18453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err="1" smtClean="0"/>
              <a:t>Scheeser</a:t>
            </a:r>
            <a:r>
              <a:rPr lang="en-US" sz="800" dirty="0" smtClean="0"/>
              <a:t> Buckley Mayfield LLC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2038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18" name="Rectangle 17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63" y="0"/>
            <a:ext cx="11419930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540265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The Village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3827967" y="1142999"/>
            <a:ext cx="3821313" cy="21040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440" y="2120379"/>
            <a:ext cx="6248400" cy="2857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51122" y="6642556"/>
            <a:ext cx="34387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Image </a:t>
            </a:r>
            <a:r>
              <a:rPr lang="en-US" sz="800" b="1" dirty="0"/>
              <a:t>© &lt;http://www.neomed.edu/about/pdfs/neomed-campus-map.pdf&gt;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372899" y="4977879"/>
            <a:ext cx="14542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</a:t>
            </a:r>
            <a:r>
              <a:rPr lang="en-US" sz="800" dirty="0" smtClean="0"/>
              <a:t>© &lt;www.neomed.edu&gt;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3293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18" name="Rectangle 17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63" y="0"/>
            <a:ext cx="11419930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Existing Systems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540265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2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7432000" y="0"/>
            <a:ext cx="0" cy="685800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2279086" y="3564294"/>
            <a:ext cx="3732983" cy="24259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8258880" y="5530334"/>
            <a:ext cx="400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NEOMED Education and Wellness Center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>
            <a:stCxn id="24" idx="3"/>
            <a:endCxn id="25" idx="1"/>
          </p:cNvCxnSpPr>
          <p:nvPr/>
        </p:nvCxnSpPr>
        <p:spPr>
          <a:xfrm>
            <a:off x="16012069" y="4777274"/>
            <a:ext cx="2246811" cy="9377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080" y="2057400"/>
            <a:ext cx="36576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880" y="2057400"/>
            <a:ext cx="3657600" cy="27432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251122" y="6642556"/>
            <a:ext cx="34387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Image </a:t>
            </a:r>
            <a:r>
              <a:rPr lang="en-US" sz="800" b="1" dirty="0"/>
              <a:t>© &lt;http://www.neomed.edu/about/pdfs/neomed-campus-map.pdf&gt;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59608" y="4772025"/>
            <a:ext cx="27542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smtClean="0"/>
              <a:t>&lt;http</a:t>
            </a:r>
            <a:r>
              <a:rPr lang="en-US" sz="800" dirty="0"/>
              <a:t>://</a:t>
            </a:r>
            <a:r>
              <a:rPr lang="en-US" sz="800" dirty="0" smtClean="0"/>
              <a:t>www.ruhlin.com/highered-neomedhwmec&gt;</a:t>
            </a:r>
            <a:endParaRPr lang="en-US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18184896" y="4785211"/>
            <a:ext cx="27542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© </a:t>
            </a:r>
            <a:r>
              <a:rPr lang="en-US" sz="800" dirty="0" smtClean="0"/>
              <a:t>&lt;http</a:t>
            </a:r>
            <a:r>
              <a:rPr lang="en-US" sz="800" dirty="0"/>
              <a:t>://</a:t>
            </a:r>
            <a:r>
              <a:rPr lang="en-US" sz="800" dirty="0" smtClean="0"/>
              <a:t>www.ruhlin.com/highered-neomedhwmec&gt;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8949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-1"/>
            <a:ext cx="27432000" cy="6858001"/>
            <a:chOff x="0" y="-1"/>
            <a:chExt cx="27432000" cy="6858001"/>
          </a:xfrm>
        </p:grpSpPr>
        <p:sp>
          <p:nvSpPr>
            <p:cNvPr id="23" name="Rectangle 22"/>
            <p:cNvSpPr/>
            <p:nvPr/>
          </p:nvSpPr>
          <p:spPr>
            <a:xfrm>
              <a:off x="0" y="-1"/>
              <a:ext cx="27432000" cy="6858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629400"/>
              <a:ext cx="27432000" cy="2286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0" y="0"/>
              <a:ext cx="622935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u="sng" dirty="0" smtClean="0">
                  <a:solidFill>
                    <a:schemeClr val="accent2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of Contents</a:t>
              </a:r>
              <a:endParaRPr lang="en-US" sz="3600" b="1" u="sng" dirty="0">
                <a:solidFill>
                  <a:schemeClr val="accent2"/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6229350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7388458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6263" y="0"/>
              <a:ext cx="0" cy="6858000"/>
            </a:xfrm>
            <a:prstGeom prst="line">
              <a:avLst/>
            </a:prstGeom>
            <a:ln w="1016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63" y="0"/>
            <a:ext cx="11419930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8049986" y="2348984"/>
            <a:ext cx="653143" cy="4599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1665364" y="4764446"/>
            <a:ext cx="2663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High-Pressure Steam Plant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376557" y="2808903"/>
            <a:ext cx="1605643" cy="21402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19540265" y="0"/>
            <a:ext cx="6000750" cy="685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u="sng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Existing Infrastructure</a:t>
            </a:r>
            <a:endParaRPr lang="en-US" sz="3600" b="1" u="sng" dirty="0">
              <a:solidFill>
                <a:schemeClr val="accent2"/>
              </a:solidFill>
            </a:endParaRPr>
          </a:p>
        </p:txBody>
      </p:sp>
      <p:cxnSp>
        <p:nvCxnSpPr>
          <p:cNvPr id="25" name="Straight Connector 24"/>
          <p:cNvCxnSpPr>
            <a:stCxn id="19" idx="1"/>
          </p:cNvCxnSpPr>
          <p:nvPr/>
        </p:nvCxnSpPr>
        <p:spPr>
          <a:xfrm flipH="1">
            <a:off x="9963150" y="4949112"/>
            <a:ext cx="117022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8988879" y="2348985"/>
            <a:ext cx="1298121" cy="9198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>
            <a:stCxn id="32" idx="1"/>
            <a:endCxn id="28" idx="3"/>
          </p:cNvCxnSpPr>
          <p:nvPr/>
        </p:nvCxnSpPr>
        <p:spPr>
          <a:xfrm flipH="1">
            <a:off x="10287000" y="2808903"/>
            <a:ext cx="1165716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944162" y="2624237"/>
            <a:ext cx="20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Main HW/CW Plant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742950" y="11430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5"/>
                </a:solidFill>
              </a:rPr>
              <a:t>Introduction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Project Overview</a:t>
            </a:r>
          </a:p>
          <a:p>
            <a:r>
              <a:rPr lang="en-US" sz="1800" b="1" dirty="0" smtClean="0">
                <a:solidFill>
                  <a:schemeClr val="accent5"/>
                </a:solidFill>
              </a:rPr>
              <a:t>Existing Systems</a:t>
            </a:r>
          </a:p>
          <a:p>
            <a:pPr lvl="1"/>
            <a:r>
              <a:rPr lang="en-US" sz="1400" b="1" dirty="0">
                <a:solidFill>
                  <a:schemeClr val="accent5"/>
                </a:solidFill>
              </a:rPr>
              <a:t>Existing Infrastructure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Water-side HVAC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Air-side HVAC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Design Conditions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Design Objectives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Proposal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Depth: Cogeneration Plant Implementation 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1: Power Interconnect and Black Start Capability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Breadth 2: Alternate Project Delivery System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Final Recommendations</a:t>
            </a:r>
          </a:p>
          <a:p>
            <a:r>
              <a:rPr lang="en-US" sz="1800" dirty="0" smtClean="0">
                <a:solidFill>
                  <a:schemeClr val="accent5"/>
                </a:solidFill>
              </a:rPr>
              <a:t>Conclusion/Acknowledgements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51122" y="6642556"/>
            <a:ext cx="34387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Image </a:t>
            </a:r>
            <a:r>
              <a:rPr lang="en-US" sz="800" b="1" dirty="0"/>
              <a:t>© &lt;http://www.neomed.edu/about/pdfs/neomed-campus-map.pdf&gt;</a:t>
            </a:r>
          </a:p>
        </p:txBody>
      </p:sp>
    </p:spTree>
    <p:extLst>
      <p:ext uri="{BB962C8B-B14F-4D97-AF65-F5344CB8AC3E}">
        <p14:creationId xmlns:p14="http://schemas.microsoft.com/office/powerpoint/2010/main" val="82670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1761</TotalTime>
  <Words>3070</Words>
  <Application>Microsoft Office PowerPoint</Application>
  <PresentationFormat>Custom</PresentationFormat>
  <Paragraphs>1251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NEOMED Research and Graduate Education Building + Comparative Medical Unit Expansion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T Bridwell</dc:creator>
  <cp:lastModifiedBy>Samuel T Bridwell</cp:lastModifiedBy>
  <cp:revision>236</cp:revision>
  <dcterms:created xsi:type="dcterms:W3CDTF">2015-04-06T03:53:23Z</dcterms:created>
  <dcterms:modified xsi:type="dcterms:W3CDTF">2015-04-27T23:35:17Z</dcterms:modified>
</cp:coreProperties>
</file>